
<file path=[Content_Types].xml><?xml version="1.0" encoding="utf-8"?>
<Types xmlns="http://schemas.openxmlformats.org/package/2006/content-types">
  <Override PartName="/ppt/notesSlides/notesSlide4.xml" ContentType="application/vnd.openxmlformats-officedocument.presentationml.notesSlide+xml"/>
  <Override PartName="/ppt/slides/slide9.xml" ContentType="application/vnd.openxmlformats-officedocument.presentationml.slide+xml"/>
  <Override PartName="/ppt/slides/slide14.xml" ContentType="application/vnd.openxmlformats-officedocument.presentationml.slide+xml"/>
  <Override PartName="/ppt/slideLayouts/slideLayout9.xml" ContentType="application/vnd.openxmlformats-officedocument.presentationml.slideLayout+xml"/>
  <Override PartName="/ppt/notesSlides/notesSlide9.xml" ContentType="application/vnd.openxmlformats-officedocument.presentationml.notesSlide+xml"/>
  <Override PartName="/ppt/slides/slide5.xml" ContentType="application/vnd.openxmlformats-officedocument.presentationml.slide+xml"/>
  <Override PartName="/ppt/slideLayouts/slideLayout11.xml" ContentType="application/vnd.openxmlformats-officedocument.presentationml.slideLayout+xml"/>
  <Default Extension="rels" ContentType="application/vnd.openxmlformats-package.relationships+xml"/>
  <Override PartName="/ppt/slides/slide10.xml" ContentType="application/vnd.openxmlformats-officedocument.presentationml.slide+xml"/>
  <Override PartName="/ppt/slideLayouts/slideLayout5.xml" ContentType="application/vnd.openxmlformats-officedocument.presentationml.slideLayout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notesSlides/notesSlide12.xml" ContentType="application/vnd.openxmlformats-officedocument.presentationml.notesSlide+xml"/>
  <Override PartName="/docProps/app.xml" ContentType="application/vnd.openxmlformats-officedocument.extended-properties+xml"/>
  <Override PartName="/ppt/theme/theme2.xml" ContentType="application/vnd.openxmlformats-officedocument.theme+xml"/>
  <Override PartName="/ppt/slideLayouts/slideLayout1.xml" ContentType="application/vnd.openxmlformats-officedocument.presentationml.slideLayout+xml"/>
  <Default Extension="xml" ContentType="application/xml"/>
  <Override PartName="/ppt/notesSlides/notesSlide5.xml" ContentType="application/vnd.openxmlformats-officedocument.presentationml.notesSlide+xml"/>
  <Override PartName="/ppt/tableStyles.xml" ContentType="application/vnd.openxmlformats-officedocument.presentationml.tableStyles+xml"/>
  <Override PartName="/ppt/slides/slide15.xml" ContentType="application/vnd.openxmlformats-officedocument.presentationml.slide+xml"/>
  <Override PartName="/ppt/notesSlides/notesSlide1.xml" ContentType="application/vnd.openxmlformats-officedocument.presentationml.notesSlide+xml"/>
  <Override PartName="/ppt/slides/slide6.xml" ContentType="application/vnd.openxmlformats-officedocument.presentationml.slide+xml"/>
  <Override PartName="/docProps/core.xml" ContentType="application/vnd.openxmlformats-package.core-properties+xml"/>
  <Override PartName="/ppt/slides/slide11.xml" ContentType="application/vnd.openxmlformats-officedocument.presentationml.slide+xml"/>
  <Override PartName="/ppt/slideLayouts/slideLayout6.xml" ContentType="application/vnd.openxmlformats-officedocument.presentationml.slideLayout+xml"/>
  <Override PartName="/ppt/notesSlides/notesSlide13.xml" ContentType="application/vnd.openxmlformats-officedocument.presentationml.notesSlide+xml"/>
  <Override PartName="/ppt/slides/slide2.xml" ContentType="application/vnd.openxmlformats-officedocument.presentationml.slide+xml"/>
  <Default Extension="png" ContentType="image/png"/>
  <Override PartName="/ppt/slideLayouts/slideLayout2.xml" ContentType="application/vnd.openxmlformats-officedocument.presentationml.slideLayout+xml"/>
  <Override PartName="/ppt/notesSlides/notesSlide6.xml" ContentType="application/vnd.openxmlformats-officedocument.presentationml.notesSlide+xml"/>
  <Override PartName="/ppt/notesSlides/notesSlide2.xml" ContentType="application/vnd.openxmlformats-officedocument.presentationml.notesSlide+xml"/>
  <Override PartName="/ppt/slides/slide7.xml" ContentType="application/vnd.openxmlformats-officedocument.presentationml.slide+xml"/>
  <Override PartName="/ppt/presentation.xml" ContentType="application/vnd.openxmlformats-officedocument.presentationml.presentation.main+xml"/>
  <Override PartName="/ppt/slides/slide12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4.xml" ContentType="application/vnd.openxmlformats-officedocument.presentationml.notesSlide+xml"/>
  <Override PartName="/ppt/slides/slide3.xml" ContentType="application/vnd.openxmlformats-officedocument.presentationml.slide+xml"/>
  <Override PartName="/ppt/slideLayouts/slideLayout3.xml" ContentType="application/vnd.openxmlformats-officedocument.presentationml.slideLayout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notesSlides/notesSlide15.xml" ContentType="application/vnd.openxmlformats-officedocument.presentationml.notesSlide+xml"/>
  <Override PartName="/ppt/slideLayouts/slideLayout8.xml" ContentType="application/vnd.openxmlformats-officedocument.presentationml.slideLayout+xml"/>
  <Override PartName="/ppt/notesSlides/notesSlide8.xml" ContentType="application/vnd.openxmlformats-officedocument.presentationml.notesSlide+xml"/>
  <Override PartName="/ppt/slideLayouts/slideLayout10.xml" ContentType="application/vnd.openxmlformats-officedocument.presentationml.slideLayout+xml"/>
  <Override PartName="/ppt/slides/slide4.xml" ContentType="application/vnd.openxmlformats-officedocument.presentationml.slide+xml"/>
  <Override PartName="/ppt/slides/slide13.xml" ContentType="application/vnd.openxmlformats-officedocument.presentationml.slide+xml"/>
  <Override PartName="/ppt/notesSlides/notesSlide11.xml" ContentType="application/vnd.openxmlformats-officedocument.presentationml.notesSlide+xml"/>
  <Override PartName="/ppt/slideLayouts/slideLayout4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viewProps.xml" ContentType="application/vnd.openxmlformats-officedocument.presentationml.viewProps+xml"/>
  <Default Extension="bin" ContentType="application/vnd.openxmlformats-officedocument.presentationml.printerSettings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>
  <p:sldMasterIdLst>
    <p:sldMasterId id="2147483696" r:id="rId1"/>
  </p:sldMasterIdLst>
  <p:notesMasterIdLst>
    <p:notesMasterId r:id="rId17"/>
  </p:notesMasterIdLst>
  <p:sldIdLst>
    <p:sldId id="350" r:id="rId2"/>
    <p:sldId id="319" r:id="rId3"/>
    <p:sldId id="320" r:id="rId4"/>
    <p:sldId id="316" r:id="rId5"/>
    <p:sldId id="313" r:id="rId6"/>
    <p:sldId id="312" r:id="rId7"/>
    <p:sldId id="297" r:id="rId8"/>
    <p:sldId id="296" r:id="rId9"/>
    <p:sldId id="315" r:id="rId10"/>
    <p:sldId id="273" r:id="rId11"/>
    <p:sldId id="278" r:id="rId12"/>
    <p:sldId id="317" r:id="rId13"/>
    <p:sldId id="292" r:id="rId14"/>
    <p:sldId id="311" r:id="rId15"/>
    <p:sldId id="318" r:id="rId16"/>
  </p:sldIdLst>
  <p:sldSz cx="9144000" cy="6858000" type="screen4x3"/>
  <p:notesSz cx="6858000" cy="9144000"/>
  <p:defaultTextStyle>
    <a:defPPr>
      <a:defRPr lang="pt-P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FFCC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 horzBarState="maximized">
    <p:restoredLeft sz="15481" autoAdjust="0"/>
    <p:restoredTop sz="65500" autoAdjust="0"/>
  </p:normalViewPr>
  <p:slideViewPr>
    <p:cSldViewPr>
      <p:cViewPr varScale="1">
        <p:scale>
          <a:sx n="122" d="100"/>
          <a:sy n="122" d="100"/>
        </p:scale>
        <p:origin x="-496" y="-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viewProps" Target="viewProps.xml"/><Relationship Id="rId21" Type="http://schemas.openxmlformats.org/officeDocument/2006/relationships/theme" Target="theme/theme1.xml"/><Relationship Id="rId22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notesMaster" Target="notesMasters/notesMaster1.xml"/><Relationship Id="rId18" Type="http://schemas.openxmlformats.org/officeDocument/2006/relationships/printerSettings" Target="printerSettings/printerSettings1.bin"/><Relationship Id="rId1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14A62F7-FDE6-4EBA-8431-7B9CB4D852C4}" type="datetimeFigureOut">
              <a:rPr lang="pt-PT" smtClean="0"/>
              <a:pPr/>
              <a:t>1/9/11</a:t>
            </a:fld>
            <a:endParaRPr lang="pt-PT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PT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P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BD94183-2090-470B-B41A-1C2D213DB756}" type="slidenum">
              <a:rPr lang="pt-PT" smtClean="0"/>
              <a:pPr/>
              <a:t>‹#›</a:t>
            </a:fld>
            <a:endParaRPr lang="pt-P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0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17411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22D1C0D6-4F31-4022-B7B5-8E5FC45CA4E6}" type="slidenum">
              <a:rPr lang="pt-PT"/>
              <a:pPr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pt-PT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B90603-26EF-46B7-93DA-D103BDFC8740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B90603-26EF-46B7-93DA-D103BDFC8740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P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D94183-2090-470B-B41A-1C2D213DB756}" type="slidenum">
              <a:rPr lang="pt-PT" smtClean="0"/>
              <a:pPr/>
              <a:t>12</a:t>
            </a:fld>
            <a:endParaRPr lang="pt-PT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85000" lnSpcReduction="10000"/>
          </a:bodyPr>
          <a:lstStyle/>
          <a:p>
            <a:endParaRPr lang="en-US" sz="1200" b="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B90603-26EF-46B7-93DA-D103BDFC8740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Tx/>
              <a:buNone/>
            </a:pPr>
            <a:endParaRPr lang="pt-P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D94183-2090-470B-B41A-1C2D213DB756}" type="slidenum">
              <a:rPr lang="pt-PT" smtClean="0"/>
              <a:pPr/>
              <a:t>14</a:t>
            </a:fld>
            <a:endParaRPr lang="pt-PT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P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D94183-2090-470B-B41A-1C2D213DB756}" type="slidenum">
              <a:rPr lang="pt-PT" smtClean="0"/>
              <a:pPr/>
              <a:t>15</a:t>
            </a:fld>
            <a:endParaRPr lang="pt-PT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P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D94183-2090-470B-B41A-1C2D213DB756}" type="slidenum">
              <a:rPr lang="pt-PT" smtClean="0"/>
              <a:pPr/>
              <a:t>2</a:t>
            </a:fld>
            <a:endParaRPr lang="pt-PT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P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D94183-2090-470B-B41A-1C2D213DB756}" type="slidenum">
              <a:rPr lang="pt-PT" smtClean="0"/>
              <a:pPr/>
              <a:t>3</a:t>
            </a:fld>
            <a:endParaRPr lang="pt-PT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285750" indent="-285750">
              <a:buNone/>
            </a:pPr>
            <a:endParaRPr lang="pt-PT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D94183-2090-470B-B41A-1C2D213DB756}" type="slidenum">
              <a:rPr lang="pt-PT" smtClean="0"/>
              <a:pPr/>
              <a:t>4</a:t>
            </a:fld>
            <a:endParaRPr lang="pt-PT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43000" y="695325"/>
            <a:ext cx="4570413" cy="3427413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685830" y="4343322"/>
            <a:ext cx="5486309" cy="4037593"/>
          </a:xfrm>
        </p:spPr>
        <p:txBody>
          <a:bodyPr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>
              <a:buNone/>
            </a:pPr>
            <a:endParaRPr lang="fi-FI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43000" y="695325"/>
            <a:ext cx="4570413" cy="3427413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685830" y="4343322"/>
            <a:ext cx="5486309" cy="4037593"/>
          </a:xfrm>
        </p:spPr>
        <p:txBody>
          <a:bodyPr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>
              <a:buNone/>
            </a:pPr>
            <a:endParaRPr lang="fi-FI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461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2461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marL="88900" indent="19050" algn="just">
              <a:lnSpc>
                <a:spcPct val="115000"/>
              </a:lnSpc>
              <a:spcBef>
                <a:spcPts val="0"/>
              </a:spcBef>
              <a:spcAft>
                <a:spcPts val="1417"/>
              </a:spcAft>
              <a:buClr>
                <a:srgbClr val="996633"/>
              </a:buClr>
              <a:buSzPct val="45000"/>
              <a:buNone/>
            </a:pPr>
            <a:endParaRPr lang="en-US" sz="2000" dirty="0" smtClean="0">
              <a:ea typeface="DejaVu Sans" pitchFamily="2"/>
              <a:cs typeface="DejaVu Sans" pitchFamily="2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D5C6F35-514D-48A4-8E1E-D4657B3861BD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86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pPr>
              <a:defRPr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052465B-5B08-4831-A5FA-2DEA892B47F8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86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pPr>
              <a:defRPr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052465B-5B08-4831-A5FA-2DEA892B47F8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pt-PT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pt-P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F8DFF-2554-4CEB-825A-11D9244F27F8}" type="datetimeFigureOut">
              <a:rPr lang="pt-PT" smtClean="0"/>
              <a:pPr/>
              <a:t>1/9/11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73C8B0-52B9-487A-B3EA-050CC5F5496B}" type="slidenum">
              <a:rPr lang="pt-PT" smtClean="0"/>
              <a:pPr/>
              <a:t>‹#›</a:t>
            </a:fld>
            <a:endParaRPr lang="pt-P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pt-P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P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F8DFF-2554-4CEB-825A-11D9244F27F8}" type="datetimeFigureOut">
              <a:rPr lang="pt-PT" smtClean="0"/>
              <a:pPr/>
              <a:t>1/9/11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73C8B0-52B9-487A-B3EA-050CC5F5496B}" type="slidenum">
              <a:rPr lang="pt-PT" smtClean="0"/>
              <a:pPr/>
              <a:t>‹#›</a:t>
            </a:fld>
            <a:endParaRPr lang="pt-P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pt-P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P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F8DFF-2554-4CEB-825A-11D9244F27F8}" type="datetimeFigureOut">
              <a:rPr lang="pt-PT" smtClean="0"/>
              <a:pPr/>
              <a:t>1/9/11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73C8B0-52B9-487A-B3EA-050CC5F5496B}" type="slidenum">
              <a:rPr lang="pt-PT" smtClean="0"/>
              <a:pPr/>
              <a:t>‹#›</a:t>
            </a:fld>
            <a:endParaRPr lang="pt-P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pt-P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P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F8DFF-2554-4CEB-825A-11D9244F27F8}" type="datetimeFigureOut">
              <a:rPr lang="pt-PT" smtClean="0"/>
              <a:pPr/>
              <a:t>1/9/11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73C8B0-52B9-487A-B3EA-050CC5F5496B}" type="slidenum">
              <a:rPr lang="pt-PT" smtClean="0"/>
              <a:pPr/>
              <a:t>‹#›</a:t>
            </a:fld>
            <a:endParaRPr lang="pt-P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pt-P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F8DFF-2554-4CEB-825A-11D9244F27F8}" type="datetimeFigureOut">
              <a:rPr lang="pt-PT" smtClean="0"/>
              <a:pPr/>
              <a:t>1/9/11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73C8B0-52B9-487A-B3EA-050CC5F5496B}" type="slidenum">
              <a:rPr lang="pt-PT" smtClean="0"/>
              <a:pPr/>
              <a:t>‹#›</a:t>
            </a:fld>
            <a:endParaRPr lang="pt-P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pt-PT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PT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PT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F8DFF-2554-4CEB-825A-11D9244F27F8}" type="datetimeFigureOut">
              <a:rPr lang="pt-PT" smtClean="0"/>
              <a:pPr/>
              <a:t>1/9/11</a:t>
            </a:fld>
            <a:endParaRPr lang="pt-P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73C8B0-52B9-487A-B3EA-050CC5F5496B}" type="slidenum">
              <a:rPr lang="pt-PT" smtClean="0"/>
              <a:pPr/>
              <a:t>‹#›</a:t>
            </a:fld>
            <a:endParaRPr lang="pt-P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pt-P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PT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PT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F8DFF-2554-4CEB-825A-11D9244F27F8}" type="datetimeFigureOut">
              <a:rPr lang="pt-PT" smtClean="0"/>
              <a:pPr/>
              <a:t>1/9/11</a:t>
            </a:fld>
            <a:endParaRPr lang="pt-P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73C8B0-52B9-487A-B3EA-050CC5F5496B}" type="slidenum">
              <a:rPr lang="pt-PT" smtClean="0"/>
              <a:pPr/>
              <a:t>‹#›</a:t>
            </a:fld>
            <a:endParaRPr lang="pt-P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pt-PT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F8DFF-2554-4CEB-825A-11D9244F27F8}" type="datetimeFigureOut">
              <a:rPr lang="pt-PT" smtClean="0"/>
              <a:pPr/>
              <a:t>1/9/11</a:t>
            </a:fld>
            <a:endParaRPr lang="pt-P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73C8B0-52B9-487A-B3EA-050CC5F5496B}" type="slidenum">
              <a:rPr lang="pt-PT" smtClean="0"/>
              <a:pPr/>
              <a:t>‹#›</a:t>
            </a:fld>
            <a:endParaRPr lang="pt-P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F8DFF-2554-4CEB-825A-11D9244F27F8}" type="datetimeFigureOut">
              <a:rPr lang="pt-PT" smtClean="0"/>
              <a:pPr/>
              <a:t>1/9/11</a:t>
            </a:fld>
            <a:endParaRPr lang="pt-P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73C8B0-52B9-487A-B3EA-050CC5F5496B}" type="slidenum">
              <a:rPr lang="pt-PT" smtClean="0"/>
              <a:pPr/>
              <a:t>‹#›</a:t>
            </a:fld>
            <a:endParaRPr lang="pt-P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pt-P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P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F8DFF-2554-4CEB-825A-11D9244F27F8}" type="datetimeFigureOut">
              <a:rPr lang="pt-PT" smtClean="0"/>
              <a:pPr/>
              <a:t>1/9/11</a:t>
            </a:fld>
            <a:endParaRPr lang="pt-P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73C8B0-52B9-487A-B3EA-050CC5F5496B}" type="slidenum">
              <a:rPr lang="pt-PT" smtClean="0"/>
              <a:pPr/>
              <a:t>‹#›</a:t>
            </a:fld>
            <a:endParaRPr lang="pt-P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pt-PT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P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F8DFF-2554-4CEB-825A-11D9244F27F8}" type="datetimeFigureOut">
              <a:rPr lang="pt-PT" smtClean="0"/>
              <a:pPr/>
              <a:t>1/9/11</a:t>
            </a:fld>
            <a:endParaRPr lang="pt-P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73C8B0-52B9-487A-B3EA-050CC5F5496B}" type="slidenum">
              <a:rPr lang="pt-PT" smtClean="0"/>
              <a:pPr/>
              <a:t>‹#›</a:t>
            </a:fld>
            <a:endParaRPr lang="pt-P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 rot="16200000">
            <a:off x="5295900" y="3009900"/>
            <a:ext cx="6858000" cy="83820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7200" b="1" dirty="0" smtClean="0"/>
              <a:t>REACTION</a:t>
            </a:r>
            <a:endParaRPr lang="pt-PT" sz="7200" b="1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286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pt-PT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pt-P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286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DF8DFF-2554-4CEB-825A-11D9244F27F8}" type="datetimeFigureOut">
              <a:rPr lang="pt-PT" smtClean="0"/>
              <a:pPr/>
              <a:t>1/9/11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956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3246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73C8B0-52B9-487A-B3EA-050CC5F5496B}" type="slidenum">
              <a:rPr lang="pt-PT" smtClean="0"/>
              <a:pPr/>
              <a:t>‹#›</a:t>
            </a:fld>
            <a:endParaRPr lang="pt-P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2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8.xml"/><Relationship Id="rId3" Type="http://schemas.openxmlformats.org/officeDocument/2006/relationships/hyperlink" Target="http://xldb.fc.ul.pt/wiki/SentiLex-PT01" TargetMode="Externa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9.xml"/><Relationship Id="rId3" Type="http://schemas.openxmlformats.org/officeDocument/2006/relationships/hyperlink" Target="http://xldb.fc.ul.pt/wiki/SentiLex-PT01" TargetMode="Externa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1447800"/>
            <a:ext cx="7620000" cy="2305050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REACTION Workshop 2011.01.06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b="1" dirty="0" smtClean="0"/>
              <a:t>Task 1 – Progress Report &amp; Plans</a:t>
            </a:r>
            <a:r>
              <a:rPr lang="pt-PT" dirty="0" smtClean="0"/>
              <a:t/>
            </a:r>
            <a:br>
              <a:rPr lang="pt-PT" dirty="0" smtClean="0"/>
            </a:br>
            <a:r>
              <a:rPr lang="pt-PT" dirty="0" err="1" smtClean="0"/>
              <a:t>Lisbon</a:t>
            </a:r>
            <a:r>
              <a:rPr lang="pt-PT" dirty="0" smtClean="0"/>
              <a:t>, PT </a:t>
            </a:r>
            <a:r>
              <a:rPr lang="pt-PT" dirty="0" err="1" smtClean="0"/>
              <a:t>and</a:t>
            </a:r>
            <a:r>
              <a:rPr lang="pt-PT" dirty="0" smtClean="0"/>
              <a:t> </a:t>
            </a:r>
            <a:r>
              <a:rPr lang="pt-PT" dirty="0" err="1" smtClean="0"/>
              <a:t>Austin</a:t>
            </a:r>
            <a:r>
              <a:rPr lang="pt-PT" dirty="0" smtClean="0"/>
              <a:t>, TX</a:t>
            </a:r>
            <a:endParaRPr lang="pt-PT" dirty="0"/>
          </a:p>
        </p:txBody>
      </p:sp>
      <p:sp>
        <p:nvSpPr>
          <p:cNvPr id="3" name="Text Placeholder 2"/>
          <p:cNvSpPr>
            <a:spLocks noGrp="1"/>
          </p:cNvSpPr>
          <p:nvPr>
            <p:ph type="subTitle" idx="1"/>
          </p:nvPr>
        </p:nvSpPr>
        <p:spPr>
          <a:xfrm>
            <a:off x="609600" y="4648200"/>
            <a:ext cx="6400800" cy="1752600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pt-PT" dirty="0" smtClean="0"/>
              <a:t>Mário J. Silva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pt-PT" dirty="0" err="1" smtClean="0"/>
              <a:t>University</a:t>
            </a:r>
            <a:r>
              <a:rPr lang="pt-PT" dirty="0" smtClean="0"/>
              <a:t> </a:t>
            </a:r>
            <a:r>
              <a:rPr lang="pt-PT" dirty="0" err="1" smtClean="0"/>
              <a:t>of</a:t>
            </a:r>
            <a:r>
              <a:rPr lang="pt-PT" dirty="0" smtClean="0"/>
              <a:t> </a:t>
            </a:r>
            <a:r>
              <a:rPr lang="pt-PT" dirty="0" err="1" smtClean="0"/>
              <a:t>Lisbon</a:t>
            </a:r>
            <a:r>
              <a:rPr lang="pt-PT" dirty="0" smtClean="0"/>
              <a:t>, Portugal</a:t>
            </a:r>
            <a:endParaRPr lang="pt-PT" dirty="0"/>
          </a:p>
        </p:txBody>
      </p:sp>
      <p:pic>
        <p:nvPicPr>
          <p:cNvPr id="16387" name="Picture 3" descr="UTAPortugal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9600" y="0"/>
            <a:ext cx="52832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74638"/>
            <a:ext cx="79438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SentiCorpus-PT09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340768"/>
            <a:ext cx="7848872" cy="5141167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en-US" sz="2400" b="1" dirty="0" smtClean="0">
                <a:ea typeface="DejaVu Sans" pitchFamily="2"/>
                <a:cs typeface="DejaVu Sans" pitchFamily="2"/>
              </a:rPr>
              <a:t>SentiCorpus-PT09</a:t>
            </a:r>
            <a:r>
              <a:rPr lang="en-US" sz="2400" dirty="0" smtClean="0">
                <a:ea typeface="DejaVu Sans" pitchFamily="2"/>
                <a:cs typeface="DejaVu Sans" pitchFamily="2"/>
              </a:rPr>
              <a:t> is a collection of comments posted by the readers of the </a:t>
            </a:r>
            <a:r>
              <a:rPr lang="en-US" sz="2400" dirty="0" err="1" smtClean="0">
                <a:ea typeface="DejaVu Sans" pitchFamily="2"/>
                <a:cs typeface="DejaVu Sans" pitchFamily="2"/>
              </a:rPr>
              <a:t>Público</a:t>
            </a:r>
            <a:r>
              <a:rPr lang="en-US" sz="2400" dirty="0" smtClean="0">
                <a:ea typeface="DejaVu Sans" pitchFamily="2"/>
                <a:cs typeface="DejaVu Sans" pitchFamily="2"/>
              </a:rPr>
              <a:t> newspaper to a series of 10 news articles, each covering a televised face-to-face debate between the main candidates to the 2009 parliamentary elections.</a:t>
            </a:r>
          </a:p>
          <a:p>
            <a:pPr marL="432000" lvl="1" indent="-324000">
              <a:lnSpc>
                <a:spcPct val="135000"/>
              </a:lnSpc>
              <a:spcBef>
                <a:spcPts val="1800"/>
              </a:spcBef>
              <a:spcAft>
                <a:spcPts val="1417"/>
              </a:spcAft>
              <a:buClr>
                <a:srgbClr val="996633"/>
              </a:buClr>
              <a:buSzPct val="45000"/>
              <a:buFont typeface="StarSymbol"/>
              <a:buChar char=""/>
            </a:pPr>
            <a:r>
              <a:rPr lang="pt-PT" sz="2000" dirty="0" smtClean="0">
                <a:ea typeface="DejaVu Sans" pitchFamily="2"/>
                <a:cs typeface="DejaVu Sans" pitchFamily="2"/>
              </a:rPr>
              <a:t>The collection is composed by 2,795 comments  (~8,000 sentences).</a:t>
            </a:r>
            <a:endParaRPr lang="en-US" sz="2000" dirty="0" smtClean="0">
              <a:ea typeface="DejaVu Sans" pitchFamily="2"/>
              <a:cs typeface="DejaVu Sans" pitchFamily="2"/>
            </a:endParaRPr>
          </a:p>
          <a:p>
            <a:pPr marL="432000" indent="-324000">
              <a:lnSpc>
                <a:spcPct val="135000"/>
              </a:lnSpc>
              <a:spcBef>
                <a:spcPts val="0"/>
              </a:spcBef>
              <a:spcAft>
                <a:spcPts val="1417"/>
              </a:spcAft>
              <a:buClr>
                <a:srgbClr val="996633"/>
              </a:buClr>
              <a:buSzPct val="45000"/>
              <a:buFont typeface="StarSymbol"/>
              <a:buChar char=""/>
            </a:pPr>
            <a:r>
              <a:rPr lang="en-US" sz="2000" dirty="0" smtClean="0">
                <a:ea typeface="DejaVu Sans" pitchFamily="2"/>
                <a:cs typeface="DejaVu Sans" pitchFamily="2"/>
              </a:rPr>
              <a:t>3,537 sentences, from 736 comments (27% of the corpus), were manually labeled with sentiment information.</a:t>
            </a:r>
          </a:p>
          <a:p>
            <a:pPr marL="432000" indent="-324000">
              <a:lnSpc>
                <a:spcPct val="135000"/>
              </a:lnSpc>
              <a:spcBef>
                <a:spcPts val="0"/>
              </a:spcBef>
              <a:spcAft>
                <a:spcPts val="1417"/>
              </a:spcAft>
              <a:buClr>
                <a:srgbClr val="996633"/>
              </a:buClr>
              <a:buSzPct val="45000"/>
              <a:buFont typeface="StarSymbol"/>
              <a:buChar char=""/>
            </a:pPr>
            <a:r>
              <a:rPr lang="en-US" sz="2000" dirty="0" smtClean="0"/>
              <a:t>Sentiment annotation involves different relevant dimensions, such as polarity, opinion target, target mention and verbal irony.</a:t>
            </a:r>
            <a:endParaRPr lang="en-US" sz="2000" dirty="0" smtClean="0">
              <a:ea typeface="DejaVu Sans" pitchFamily="2"/>
              <a:cs typeface="DejaVu Sans" pitchFamily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PT" sz="4000" dirty="0" smtClean="0"/>
              <a:t>SentiCorpus-PT09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84784"/>
            <a:ext cx="7859216" cy="4968552"/>
          </a:xfrm>
        </p:spPr>
        <p:txBody>
          <a:bodyPr>
            <a:noAutofit/>
          </a:bodyPr>
          <a:lstStyle/>
          <a:p>
            <a:pPr marL="358775" lvl="1" indent="-358775">
              <a:spcBef>
                <a:spcPts val="0"/>
              </a:spcBef>
              <a:spcAft>
                <a:spcPts val="1134"/>
              </a:spcAft>
              <a:buClr>
                <a:srgbClr val="996633"/>
              </a:buClr>
              <a:buSzPct val="45000"/>
              <a:buFont typeface="StarSymbol"/>
              <a:buChar char=""/>
            </a:pPr>
            <a:r>
              <a:rPr lang="en-US" sz="2000" dirty="0" smtClean="0">
                <a:ea typeface="DejaVu Sans" pitchFamily="2"/>
                <a:cs typeface="DejaVu Sans" pitchFamily="2"/>
              </a:rPr>
              <a:t>The </a:t>
            </a:r>
            <a:r>
              <a:rPr lang="en-US" sz="2000" dirty="0">
                <a:ea typeface="DejaVu Sans" pitchFamily="2"/>
                <a:cs typeface="DejaVu Sans" pitchFamily="2"/>
              </a:rPr>
              <a:t>sentence is the </a:t>
            </a:r>
            <a:r>
              <a:rPr lang="en-US" sz="2000" dirty="0" smtClean="0">
                <a:ea typeface="DejaVu Sans" pitchFamily="2"/>
                <a:cs typeface="DejaVu Sans" pitchFamily="2"/>
              </a:rPr>
              <a:t>minimum unit </a:t>
            </a:r>
            <a:r>
              <a:rPr lang="en-US" sz="2000" dirty="0">
                <a:ea typeface="DejaVu Sans" pitchFamily="2"/>
                <a:cs typeface="DejaVu Sans" pitchFamily="2"/>
              </a:rPr>
              <a:t>of analysis, but some annotations span a comment; </a:t>
            </a:r>
            <a:endParaRPr lang="en-US" sz="2000" dirty="0" smtClean="0">
              <a:ea typeface="DejaVu Sans" pitchFamily="2"/>
              <a:cs typeface="DejaVu Sans" pitchFamily="2"/>
            </a:endParaRPr>
          </a:p>
          <a:p>
            <a:pPr marL="358775" lvl="1" indent="-358775">
              <a:spcBef>
                <a:spcPts val="0"/>
              </a:spcBef>
              <a:spcAft>
                <a:spcPts val="1134"/>
              </a:spcAft>
              <a:buClr>
                <a:srgbClr val="996633"/>
              </a:buClr>
              <a:buSzPct val="45000"/>
              <a:buFont typeface="StarSymbol"/>
              <a:buChar char=""/>
            </a:pPr>
            <a:r>
              <a:rPr lang="en-US" sz="2000" dirty="0" smtClean="0">
                <a:ea typeface="DejaVu Sans" pitchFamily="2"/>
                <a:cs typeface="DejaVu Sans" pitchFamily="2"/>
              </a:rPr>
              <a:t>Each </a:t>
            </a:r>
            <a:r>
              <a:rPr lang="en-US" sz="2000" dirty="0">
                <a:ea typeface="DejaVu Sans" pitchFamily="2"/>
                <a:cs typeface="DejaVu Sans" pitchFamily="2"/>
              </a:rPr>
              <a:t>sentence may convey different opinions; </a:t>
            </a:r>
            <a:endParaRPr lang="en-US" sz="2000" dirty="0" smtClean="0">
              <a:ea typeface="DejaVu Sans" pitchFamily="2"/>
              <a:cs typeface="DejaVu Sans" pitchFamily="2"/>
            </a:endParaRPr>
          </a:p>
          <a:p>
            <a:pPr marL="358775" lvl="1" indent="-358775">
              <a:spcBef>
                <a:spcPts val="0"/>
              </a:spcBef>
              <a:spcAft>
                <a:spcPts val="1134"/>
              </a:spcAft>
              <a:buClr>
                <a:srgbClr val="996633"/>
              </a:buClr>
              <a:buSzPct val="45000"/>
              <a:buFont typeface="StarSymbol"/>
              <a:buChar char=""/>
            </a:pPr>
            <a:r>
              <a:rPr lang="en-US" sz="2000" dirty="0" smtClean="0">
                <a:ea typeface="DejaVu Sans" pitchFamily="2"/>
                <a:cs typeface="DejaVu Sans" pitchFamily="2"/>
              </a:rPr>
              <a:t>Each </a:t>
            </a:r>
            <a:r>
              <a:rPr lang="en-US" sz="2000" dirty="0">
                <a:ea typeface="DejaVu Sans" pitchFamily="2"/>
                <a:cs typeface="DejaVu Sans" pitchFamily="2"/>
              </a:rPr>
              <a:t>opinion may have different specific </a:t>
            </a:r>
            <a:r>
              <a:rPr lang="en-US" sz="2000" dirty="0" smtClean="0">
                <a:ea typeface="DejaVu Sans" pitchFamily="2"/>
                <a:cs typeface="DejaVu Sans" pitchFamily="2"/>
              </a:rPr>
              <a:t>targets;</a:t>
            </a:r>
          </a:p>
          <a:p>
            <a:pPr marL="358775" lvl="1" indent="-358775">
              <a:spcBef>
                <a:spcPts val="0"/>
              </a:spcBef>
              <a:spcAft>
                <a:spcPts val="1134"/>
              </a:spcAft>
              <a:buClr>
                <a:srgbClr val="996633"/>
              </a:buClr>
              <a:buSzPct val="45000"/>
              <a:buFont typeface="StarSymbol"/>
              <a:buChar char=""/>
            </a:pPr>
            <a:r>
              <a:rPr lang="en-US" sz="2000" dirty="0" smtClean="0">
                <a:ea typeface="DejaVu Sans" pitchFamily="2"/>
                <a:cs typeface="DejaVu Sans" pitchFamily="2"/>
              </a:rPr>
              <a:t>The </a:t>
            </a:r>
            <a:r>
              <a:rPr lang="en-US" sz="2000" dirty="0">
                <a:ea typeface="DejaVu Sans" pitchFamily="2"/>
                <a:cs typeface="DejaVu Sans" pitchFamily="2"/>
              </a:rPr>
              <a:t>targets, which can be omitted in text, correspond to human </a:t>
            </a:r>
            <a:r>
              <a:rPr lang="en-US" sz="2000" dirty="0" smtClean="0">
                <a:ea typeface="DejaVu Sans" pitchFamily="2"/>
                <a:cs typeface="DejaVu Sans" pitchFamily="2"/>
              </a:rPr>
              <a:t>entities;</a:t>
            </a:r>
          </a:p>
          <a:p>
            <a:pPr marL="358775" lvl="1" indent="-358775">
              <a:spcBef>
                <a:spcPts val="0"/>
              </a:spcBef>
              <a:spcAft>
                <a:spcPts val="1134"/>
              </a:spcAft>
              <a:buClr>
                <a:srgbClr val="996633"/>
              </a:buClr>
              <a:buSzPct val="45000"/>
              <a:buFont typeface="StarSymbol"/>
              <a:buChar char=""/>
            </a:pPr>
            <a:r>
              <a:rPr lang="en-US" sz="2000" dirty="0" smtClean="0">
                <a:ea typeface="DejaVu Sans" pitchFamily="2"/>
                <a:cs typeface="DejaVu Sans" pitchFamily="2"/>
              </a:rPr>
              <a:t>The </a:t>
            </a:r>
            <a:r>
              <a:rPr lang="en-US" sz="2000" dirty="0">
                <a:ea typeface="DejaVu Sans" pitchFamily="2"/>
                <a:cs typeface="DejaVu Sans" pitchFamily="2"/>
              </a:rPr>
              <a:t>entity mentions are classifiable into </a:t>
            </a:r>
            <a:r>
              <a:rPr lang="en-US" sz="2000" dirty="0" smtClean="0">
                <a:ea typeface="DejaVu Sans" pitchFamily="2"/>
                <a:cs typeface="DejaVu Sans" pitchFamily="2"/>
              </a:rPr>
              <a:t>7 syntactic-semantic categories;</a:t>
            </a:r>
          </a:p>
          <a:p>
            <a:pPr marL="358775" lvl="1" indent="-358775">
              <a:spcBef>
                <a:spcPts val="0"/>
              </a:spcBef>
              <a:spcAft>
                <a:spcPts val="1134"/>
              </a:spcAft>
              <a:buClr>
                <a:srgbClr val="996633"/>
              </a:buClr>
              <a:buSzPct val="45000"/>
              <a:buFont typeface="StarSymbol"/>
              <a:buChar char=""/>
            </a:pPr>
            <a:r>
              <a:rPr lang="en-US" sz="2000" dirty="0" smtClean="0">
                <a:ea typeface="DejaVu Sans" pitchFamily="2"/>
                <a:cs typeface="DejaVu Sans" pitchFamily="2"/>
              </a:rPr>
              <a:t>The </a:t>
            </a:r>
            <a:r>
              <a:rPr lang="en-US" sz="2000" dirty="0">
                <a:ea typeface="DejaVu Sans" pitchFamily="2"/>
                <a:cs typeface="DejaVu Sans" pitchFamily="2"/>
              </a:rPr>
              <a:t>opinionated sentences may be characterized according to their polarity and </a:t>
            </a:r>
            <a:r>
              <a:rPr lang="en-US" sz="2000" dirty="0" smtClean="0">
                <a:ea typeface="DejaVu Sans" pitchFamily="2"/>
                <a:cs typeface="DejaVu Sans" pitchFamily="2"/>
              </a:rPr>
              <a:t>intensity (ranging from -2 to 2);</a:t>
            </a:r>
          </a:p>
          <a:p>
            <a:pPr marL="358775" lvl="1" indent="-358775">
              <a:spcBef>
                <a:spcPts val="0"/>
              </a:spcBef>
              <a:spcAft>
                <a:spcPts val="1134"/>
              </a:spcAft>
              <a:buClr>
                <a:srgbClr val="996633"/>
              </a:buClr>
              <a:buSzPct val="45000"/>
              <a:buFont typeface="StarSymbol"/>
              <a:buChar char=""/>
            </a:pPr>
            <a:r>
              <a:rPr lang="en-US" sz="2000" dirty="0" smtClean="0">
                <a:ea typeface="DejaVu Sans" pitchFamily="2"/>
                <a:cs typeface="DejaVu Sans" pitchFamily="2"/>
              </a:rPr>
              <a:t>Each </a:t>
            </a:r>
            <a:r>
              <a:rPr lang="en-US" sz="2000" dirty="0">
                <a:ea typeface="DejaVu Sans" pitchFamily="2"/>
                <a:cs typeface="DejaVu Sans" pitchFamily="2"/>
              </a:rPr>
              <a:t>opinionated sentence may have a literal or ironic interpretation</a:t>
            </a:r>
            <a:r>
              <a:rPr lang="en-US" sz="2000" dirty="0" smtClean="0">
                <a:ea typeface="DejaVu Sans" pitchFamily="2"/>
                <a:cs typeface="DejaVu Sans" pitchFamily="2"/>
              </a:rPr>
              <a:t>.</a:t>
            </a:r>
            <a:endParaRPr lang="en-US" sz="2000" dirty="0">
              <a:ea typeface="DejaVu Sans" pitchFamily="2"/>
              <a:cs typeface="DejaVu Sans" pitchFamily="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P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8316416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smtClean="0"/>
              <a:t>Main findings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600200"/>
            <a:ext cx="8087816" cy="4925144"/>
          </a:xfrm>
        </p:spPr>
        <p:txBody>
          <a:bodyPr>
            <a:normAutofit/>
          </a:bodyPr>
          <a:lstStyle/>
          <a:p>
            <a:pPr marL="358775" lvl="1" indent="-358775">
              <a:spcBef>
                <a:spcPts val="0"/>
              </a:spcBef>
              <a:spcAft>
                <a:spcPts val="1134"/>
              </a:spcAft>
              <a:buClr>
                <a:srgbClr val="996633"/>
              </a:buClr>
              <a:buSzPct val="45000"/>
              <a:buFont typeface="StarSymbol"/>
              <a:buChar char=""/>
            </a:pPr>
            <a:r>
              <a:rPr lang="en-US" sz="2400" dirty="0" smtClean="0"/>
              <a:t>Real challenge in performing opinion mining in user-generated content is correctly identifying the positive opinions</a:t>
            </a:r>
          </a:p>
          <a:p>
            <a:pPr marL="758825" lvl="2" indent="-358775">
              <a:spcBef>
                <a:spcPts val="0"/>
              </a:spcBef>
              <a:spcAft>
                <a:spcPts val="1134"/>
              </a:spcAft>
              <a:buClr>
                <a:srgbClr val="996633"/>
              </a:buClr>
              <a:buSzPct val="45000"/>
              <a:buFont typeface="StarSymbol"/>
              <a:buChar char=""/>
            </a:pPr>
            <a:r>
              <a:rPr lang="en-US" sz="2000" dirty="0" smtClean="0"/>
              <a:t>Positive opinions are less frequent than negative opinions (20%)</a:t>
            </a:r>
          </a:p>
          <a:p>
            <a:pPr marL="758825" lvl="2" indent="-358775">
              <a:spcBef>
                <a:spcPts val="0"/>
              </a:spcBef>
              <a:spcAft>
                <a:spcPts val="1134"/>
              </a:spcAft>
              <a:buClr>
                <a:srgbClr val="996633"/>
              </a:buClr>
              <a:buSzPct val="45000"/>
              <a:buFont typeface="StarSymbol"/>
              <a:buChar char=""/>
            </a:pPr>
            <a:r>
              <a:rPr lang="en-US" sz="2000" dirty="0" smtClean="0"/>
              <a:t>Positive opinions particularly exposed to verbal irony (11%)</a:t>
            </a:r>
          </a:p>
          <a:p>
            <a:pPr marL="358775" lvl="1" indent="-358775">
              <a:spcBef>
                <a:spcPts val="0"/>
              </a:spcBef>
              <a:spcAft>
                <a:spcPts val="1134"/>
              </a:spcAft>
              <a:buClr>
                <a:srgbClr val="996633"/>
              </a:buClr>
              <a:buSzPct val="45000"/>
              <a:buFont typeface="StarSymbol"/>
              <a:buChar char=""/>
            </a:pPr>
            <a:r>
              <a:rPr lang="en-US" sz="2400" dirty="0" smtClean="0"/>
              <a:t>Other opinion mining challenges are related to the entity recognition and co-reference resolution sub-tasks</a:t>
            </a:r>
          </a:p>
          <a:p>
            <a:pPr marL="758825" lvl="2" indent="-358775">
              <a:spcBef>
                <a:spcPts val="0"/>
              </a:spcBef>
              <a:spcAft>
                <a:spcPts val="1134"/>
              </a:spcAft>
              <a:buClr>
                <a:srgbClr val="996633"/>
              </a:buClr>
              <a:buSzPct val="45000"/>
              <a:buFont typeface="StarSymbol"/>
              <a:buChar char=""/>
            </a:pPr>
            <a:r>
              <a:rPr lang="en-US" sz="2000" dirty="0" smtClean="0"/>
              <a:t>mentions to human targets are frequently made through pronouns, definite descriptions and nicknames.</a:t>
            </a:r>
          </a:p>
          <a:p>
            <a:pPr marL="758825" lvl="2" indent="-358775">
              <a:spcBef>
                <a:spcPts val="0"/>
              </a:spcBef>
              <a:spcAft>
                <a:spcPts val="1134"/>
              </a:spcAft>
              <a:buClr>
                <a:srgbClr val="996633"/>
              </a:buClr>
              <a:buSzPct val="45000"/>
              <a:buFont typeface="StarSymbol"/>
              <a:buChar char=""/>
            </a:pPr>
            <a:r>
              <a:rPr lang="en-US" sz="2000" dirty="0" smtClean="0"/>
              <a:t>The most frequent type of mention is the person name, but it only covers 36% of the analyzed cases.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smtClean="0"/>
              <a:t>Next steps</a:t>
            </a:r>
            <a:endParaRPr lang="pt-P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600200"/>
            <a:ext cx="8087816" cy="4525963"/>
          </a:xfrm>
        </p:spPr>
        <p:txBody>
          <a:bodyPr>
            <a:noAutofit/>
          </a:bodyPr>
          <a:lstStyle/>
          <a:p>
            <a:pPr marL="358775" lvl="1" indent="-358775">
              <a:spcBef>
                <a:spcPts val="0"/>
              </a:spcBef>
              <a:spcAft>
                <a:spcPts val="1134"/>
              </a:spcAft>
              <a:buClr>
                <a:srgbClr val="996633"/>
              </a:buClr>
              <a:buSzPct val="45000"/>
              <a:buNone/>
            </a:pPr>
            <a:r>
              <a:rPr lang="pt-PT" sz="2400" dirty="0" smtClean="0">
                <a:ea typeface="DejaVu Sans" pitchFamily="2"/>
                <a:cs typeface="DejaVu Sans" pitchFamily="2"/>
              </a:rPr>
              <a:t>April 2011:</a:t>
            </a:r>
          </a:p>
          <a:p>
            <a:pPr marL="358775" lvl="1" indent="-358775">
              <a:spcBef>
                <a:spcPts val="0"/>
              </a:spcBef>
              <a:spcAft>
                <a:spcPts val="1134"/>
              </a:spcAft>
              <a:buClr>
                <a:srgbClr val="996633"/>
              </a:buClr>
              <a:buSzPct val="45000"/>
              <a:buFont typeface="StarSymbol"/>
              <a:buChar char=""/>
            </a:pPr>
            <a:r>
              <a:rPr lang="fi-FI" sz="2400" dirty="0" smtClean="0">
                <a:ea typeface="DejaVu Sans" pitchFamily="2"/>
                <a:cs typeface="DejaVu Sans" pitchFamily="2"/>
              </a:rPr>
              <a:t>POWER</a:t>
            </a:r>
          </a:p>
          <a:p>
            <a:pPr marL="758825" lvl="2" indent="-358775">
              <a:spcBef>
                <a:spcPts val="0"/>
              </a:spcBef>
              <a:spcAft>
                <a:spcPts val="1134"/>
              </a:spcAft>
              <a:buClr>
                <a:srgbClr val="996633"/>
              </a:buClr>
              <a:buSzPct val="45000"/>
              <a:buFont typeface="StarSymbol"/>
              <a:buChar char=""/>
            </a:pPr>
            <a:r>
              <a:rPr lang="fi-FI" sz="2000" dirty="0" smtClean="0">
                <a:ea typeface="DejaVu Sans" pitchFamily="2"/>
                <a:cs typeface="DejaVu Sans" pitchFamily="2"/>
              </a:rPr>
              <a:t>Populating the ontology, using text-mining approaches</a:t>
            </a:r>
          </a:p>
          <a:p>
            <a:pPr marL="758825" lvl="2" indent="-358775">
              <a:spcBef>
                <a:spcPts val="0"/>
              </a:spcBef>
              <a:spcAft>
                <a:spcPts val="1134"/>
              </a:spcAft>
              <a:buClr>
                <a:srgbClr val="996633"/>
              </a:buClr>
              <a:buSzPct val="45000"/>
              <a:buFont typeface="StarSymbol"/>
              <a:buChar char=""/>
            </a:pPr>
            <a:r>
              <a:rPr lang="fi-FI" sz="2000" dirty="0" smtClean="0">
                <a:ea typeface="DejaVu Sans" pitchFamily="2"/>
                <a:cs typeface="DejaVu Sans" pitchFamily="2"/>
              </a:rPr>
              <a:t>Internal release</a:t>
            </a:r>
          </a:p>
          <a:p>
            <a:pPr marL="358775" lvl="1" indent="-358775">
              <a:spcBef>
                <a:spcPts val="0"/>
              </a:spcBef>
              <a:spcAft>
                <a:spcPts val="1134"/>
              </a:spcAft>
              <a:buClr>
                <a:srgbClr val="996633"/>
              </a:buClr>
              <a:buSzPct val="45000"/>
              <a:buFont typeface="StarSymbol"/>
              <a:buChar char=""/>
            </a:pPr>
            <a:r>
              <a:rPr lang="pt-PT" sz="2400" dirty="0" smtClean="0">
                <a:ea typeface="DejaVu Sans" pitchFamily="2"/>
                <a:cs typeface="DejaVu Sans" pitchFamily="2"/>
              </a:rPr>
              <a:t>SentiLex-PT01</a:t>
            </a:r>
          </a:p>
          <a:p>
            <a:pPr marL="758825" lvl="2" indent="-358775">
              <a:spcBef>
                <a:spcPts val="0"/>
              </a:spcBef>
              <a:spcAft>
                <a:spcPts val="1134"/>
              </a:spcAft>
              <a:buClr>
                <a:srgbClr val="996633"/>
              </a:buClr>
              <a:buSzPct val="45000"/>
              <a:buFont typeface="StarSymbol"/>
              <a:buChar char=""/>
            </a:pPr>
            <a:r>
              <a:rPr lang="pt-PT" sz="2000" dirty="0" smtClean="0">
                <a:ea typeface="DejaVu Sans" pitchFamily="2"/>
                <a:cs typeface="DejaVu Sans" pitchFamily="2"/>
              </a:rPr>
              <a:t>Exploring other methods and algoritms (SVM, Active Learning) for automatic polarity classification</a:t>
            </a:r>
          </a:p>
          <a:p>
            <a:pPr marL="758825" lvl="2" indent="-358775">
              <a:spcBef>
                <a:spcPts val="0"/>
              </a:spcBef>
              <a:spcAft>
                <a:spcPts val="1134"/>
              </a:spcAft>
              <a:buClr>
                <a:srgbClr val="996633"/>
              </a:buClr>
              <a:buSzPct val="45000"/>
              <a:buFont typeface="StarSymbol"/>
              <a:buChar char=""/>
            </a:pPr>
            <a:r>
              <a:rPr lang="pt-PT" sz="2000" dirty="0" smtClean="0">
                <a:ea typeface="DejaVu Sans" pitchFamily="2"/>
                <a:cs typeface="DejaVu Sans" pitchFamily="2"/>
              </a:rPr>
              <a:t>Enlarging the sentiment lexicon (verbs, predicate nouns, idiomatic expressions)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smtClean="0"/>
              <a:t>Next steps</a:t>
            </a:r>
            <a:endParaRPr lang="pt-P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600200"/>
            <a:ext cx="8087816" cy="4525963"/>
          </a:xfrm>
        </p:spPr>
        <p:txBody>
          <a:bodyPr>
            <a:noAutofit/>
          </a:bodyPr>
          <a:lstStyle/>
          <a:p>
            <a:pPr marL="358775" lvl="1" indent="-358775">
              <a:spcBef>
                <a:spcPts val="0"/>
              </a:spcBef>
              <a:spcAft>
                <a:spcPts val="1134"/>
              </a:spcAft>
              <a:buClr>
                <a:srgbClr val="996633"/>
              </a:buClr>
              <a:buSzPct val="45000"/>
              <a:buNone/>
            </a:pPr>
            <a:r>
              <a:rPr lang="pt-PT" sz="2400" dirty="0" smtClean="0">
                <a:ea typeface="DejaVu Sans" pitchFamily="2"/>
                <a:cs typeface="DejaVu Sans" pitchFamily="2"/>
              </a:rPr>
              <a:t>August 2011:</a:t>
            </a:r>
          </a:p>
          <a:p>
            <a:pPr marL="358775" lvl="1" indent="-358775">
              <a:spcBef>
                <a:spcPts val="0"/>
              </a:spcBef>
              <a:spcAft>
                <a:spcPts val="1134"/>
              </a:spcAft>
              <a:buClr>
                <a:srgbClr val="996633"/>
              </a:buClr>
              <a:buSzPct val="45000"/>
              <a:buFont typeface="StarSymbol"/>
              <a:buChar char=""/>
            </a:pPr>
            <a:r>
              <a:rPr lang="fi-FI" sz="2400" dirty="0" smtClean="0">
                <a:ea typeface="DejaVu Sans" pitchFamily="2"/>
                <a:cs typeface="DejaVu Sans" pitchFamily="2"/>
              </a:rPr>
              <a:t>POWER</a:t>
            </a:r>
          </a:p>
          <a:p>
            <a:pPr marL="758825" lvl="2" indent="-358775">
              <a:spcBef>
                <a:spcPts val="0"/>
              </a:spcBef>
              <a:spcAft>
                <a:spcPts val="1134"/>
              </a:spcAft>
              <a:buClr>
                <a:srgbClr val="996633"/>
              </a:buClr>
              <a:buSzPct val="45000"/>
              <a:buFont typeface="StarSymbol"/>
              <a:buChar char=""/>
            </a:pPr>
            <a:r>
              <a:rPr lang="fi-FI" sz="2000" dirty="0" smtClean="0">
                <a:ea typeface="DejaVu Sans" pitchFamily="2"/>
                <a:cs typeface="DejaVu Sans" pitchFamily="2"/>
              </a:rPr>
              <a:t>First release to the general public via SPARQL endpoint and web user interface</a:t>
            </a:r>
          </a:p>
          <a:p>
            <a:pPr marL="358775" lvl="1" indent="-358775">
              <a:spcBef>
                <a:spcPts val="0"/>
              </a:spcBef>
              <a:spcAft>
                <a:spcPts val="1134"/>
              </a:spcAft>
              <a:buClr>
                <a:srgbClr val="996633"/>
              </a:buClr>
              <a:buSzPct val="45000"/>
              <a:buFont typeface="StarSymbol"/>
              <a:buChar char=""/>
            </a:pPr>
            <a:r>
              <a:rPr lang="pt-PT" sz="2400" dirty="0" smtClean="0">
                <a:ea typeface="DejaVu Sans" pitchFamily="2"/>
                <a:cs typeface="DejaVu Sans" pitchFamily="2"/>
              </a:rPr>
              <a:t>SentiCorpus-PT09</a:t>
            </a:r>
          </a:p>
          <a:p>
            <a:pPr marL="758825" lvl="2" indent="-358775">
              <a:spcBef>
                <a:spcPts val="0"/>
              </a:spcBef>
              <a:spcAft>
                <a:spcPts val="1134"/>
              </a:spcAft>
              <a:buClr>
                <a:srgbClr val="996633"/>
              </a:buClr>
              <a:buSzPct val="45000"/>
              <a:buFont typeface="StarSymbol"/>
              <a:buChar char=""/>
            </a:pPr>
            <a:r>
              <a:rPr lang="pt-PT" sz="2000" dirty="0" smtClean="0">
                <a:ea typeface="DejaVu Sans" pitchFamily="2"/>
                <a:cs typeface="DejaVu Sans" pitchFamily="2"/>
              </a:rPr>
              <a:t>Publically available</a:t>
            </a:r>
          </a:p>
          <a:p>
            <a:pPr marL="358775" lvl="1" indent="-358775">
              <a:spcBef>
                <a:spcPts val="0"/>
              </a:spcBef>
              <a:spcAft>
                <a:spcPts val="1134"/>
              </a:spcAft>
              <a:buClr>
                <a:srgbClr val="996633"/>
              </a:buClr>
              <a:buSzPct val="45000"/>
              <a:buFont typeface="StarSymbol"/>
              <a:buChar char=""/>
            </a:pPr>
            <a:r>
              <a:rPr lang="pt-PT" sz="2400" dirty="0" smtClean="0">
                <a:ea typeface="DejaVu Sans" pitchFamily="2"/>
                <a:cs typeface="DejaVu Sans" pitchFamily="2"/>
              </a:rPr>
              <a:t>Analysis and (semi-automated) annotation of a collection of documents from industrial and social media, over a period of 6 months</a:t>
            </a:r>
          </a:p>
          <a:p>
            <a:pPr marL="358775" lvl="1" indent="-358775">
              <a:spcBef>
                <a:spcPts val="0"/>
              </a:spcBef>
              <a:spcAft>
                <a:spcPts val="1134"/>
              </a:spcAft>
              <a:buClr>
                <a:srgbClr val="996633"/>
              </a:buClr>
              <a:buSzPct val="45000"/>
              <a:buFont typeface="StarSymbol"/>
              <a:buChar char=""/>
            </a:pPr>
            <a:endParaRPr lang="pt-PT" sz="2400" dirty="0" smtClean="0">
              <a:ea typeface="DejaVu Sans" pitchFamily="2"/>
              <a:cs typeface="DejaVu Sans" pitchFamily="2"/>
            </a:endParaRPr>
          </a:p>
          <a:p>
            <a:pPr marL="358775" lvl="1" indent="-358775">
              <a:spcBef>
                <a:spcPts val="0"/>
              </a:spcBef>
              <a:spcAft>
                <a:spcPts val="1134"/>
              </a:spcAft>
              <a:buClr>
                <a:srgbClr val="996633"/>
              </a:buClr>
              <a:buSzPct val="45000"/>
              <a:buFont typeface="StarSymbol"/>
              <a:buChar char=""/>
            </a:pPr>
            <a:endParaRPr lang="pt-PT" sz="2400" dirty="0" smtClean="0">
              <a:ea typeface="DejaVu Sans" pitchFamily="2"/>
              <a:cs typeface="DejaVu Sans" pitchFamily="2"/>
            </a:endParaRPr>
          </a:p>
          <a:p>
            <a:pPr marL="358775" lvl="1" indent="-358775">
              <a:spcBef>
                <a:spcPts val="0"/>
              </a:spcBef>
              <a:spcAft>
                <a:spcPts val="1134"/>
              </a:spcAft>
              <a:buClr>
                <a:srgbClr val="996633"/>
              </a:buClr>
              <a:buSzPct val="45000"/>
              <a:buFont typeface="StarSymbol"/>
              <a:buChar char=""/>
            </a:pPr>
            <a:endParaRPr lang="pt-PT" sz="2400" dirty="0" smtClean="0">
              <a:ea typeface="DejaVu Sans" pitchFamily="2"/>
              <a:cs typeface="DejaVu Sans" pitchFamily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smtClean="0"/>
              <a:t>Grants </a:t>
            </a:r>
            <a:r>
              <a:rPr lang="pt-PT" sz="2000" dirty="0" smtClean="0"/>
              <a:t>(paid by Reaction)</a:t>
            </a:r>
            <a:endParaRPr lang="pt-PT" sz="2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32000" indent="-324000">
              <a:spcBef>
                <a:spcPts val="0"/>
              </a:spcBef>
              <a:spcAft>
                <a:spcPts val="1417"/>
              </a:spcAft>
              <a:buClr>
                <a:srgbClr val="996633"/>
              </a:buClr>
              <a:buSzPct val="45000"/>
              <a:buFont typeface="StarSymbol"/>
              <a:buChar char=""/>
            </a:pPr>
            <a:r>
              <a:rPr lang="pt-PT" b="1" dirty="0" smtClean="0">
                <a:ea typeface="DejaVu Sans" pitchFamily="2"/>
                <a:cs typeface="DejaVu Sans" pitchFamily="2"/>
              </a:rPr>
              <a:t>Sílvio Moreira </a:t>
            </a:r>
            <a:r>
              <a:rPr lang="pt-PT" dirty="0" smtClean="0">
                <a:ea typeface="DejaVu Sans" pitchFamily="2"/>
                <a:cs typeface="DejaVu Sans" pitchFamily="2"/>
              </a:rPr>
              <a:t>(BI: Oct 1, 2010 – March 31, 2011 )</a:t>
            </a:r>
          </a:p>
          <a:p>
            <a:pPr marL="432000" indent="-324000">
              <a:spcBef>
                <a:spcPts val="0"/>
              </a:spcBef>
              <a:spcAft>
                <a:spcPts val="1417"/>
              </a:spcAft>
              <a:buClr>
                <a:srgbClr val="996633"/>
              </a:buClr>
              <a:buSzPct val="45000"/>
              <a:buFont typeface="StarSymbol"/>
              <a:buChar char=""/>
            </a:pPr>
            <a:r>
              <a:rPr lang="pt-PT" b="1" dirty="0" smtClean="0">
                <a:ea typeface="DejaVu Sans" pitchFamily="2"/>
                <a:cs typeface="DejaVu Sans" pitchFamily="2"/>
              </a:rPr>
              <a:t>João Ramalho</a:t>
            </a:r>
            <a:r>
              <a:rPr lang="pt-PT" dirty="0" smtClean="0">
                <a:ea typeface="DejaVu Sans" pitchFamily="2"/>
                <a:cs typeface="DejaVu Sans" pitchFamily="2"/>
              </a:rPr>
              <a:t> (BIC: Jan 1, 2011 – April 31, 2011)</a:t>
            </a:r>
            <a:endParaRPr lang="pt-PT" dirty="0">
              <a:ea typeface="DejaVu Sans" pitchFamily="2"/>
              <a:cs typeface="DejaVu Sans" pitchFamily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smtClean="0"/>
              <a:t>Mining resources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600200"/>
            <a:ext cx="8015808" cy="4525963"/>
          </a:xfrm>
        </p:spPr>
        <p:txBody>
          <a:bodyPr>
            <a:normAutofit fontScale="92500" lnSpcReduction="10000"/>
          </a:bodyPr>
          <a:lstStyle/>
          <a:p>
            <a:pPr marL="432000" indent="-324000" algn="just">
              <a:spcBef>
                <a:spcPts val="0"/>
              </a:spcBef>
              <a:spcAft>
                <a:spcPts val="1417"/>
              </a:spcAft>
              <a:buClr>
                <a:srgbClr val="996633"/>
              </a:buClr>
              <a:buSzPct val="45000"/>
              <a:buFont typeface="StarSymbol"/>
              <a:buChar char=""/>
            </a:pPr>
            <a:r>
              <a:rPr lang="en-US" sz="3500" dirty="0" smtClean="0">
                <a:ea typeface="DejaVu Sans" pitchFamily="2"/>
                <a:cs typeface="DejaVu Sans" pitchFamily="2"/>
              </a:rPr>
              <a:t>Development of robust linguistic resources to process different types and genres of texts</a:t>
            </a:r>
          </a:p>
          <a:p>
            <a:pPr marL="832050" lvl="1" indent="-324000" algn="just">
              <a:spcBef>
                <a:spcPts val="0"/>
              </a:spcBef>
              <a:spcAft>
                <a:spcPts val="1417"/>
              </a:spcAft>
              <a:buClr>
                <a:srgbClr val="996633"/>
              </a:buClr>
              <a:buSzPct val="45000"/>
              <a:buFont typeface="StarSymbol"/>
              <a:buChar char=""/>
            </a:pPr>
            <a:r>
              <a:rPr lang="en-US" dirty="0" smtClean="0"/>
              <a:t>knowledge resources about </a:t>
            </a:r>
            <a:r>
              <a:rPr lang="en-US" b="1" dirty="0" smtClean="0"/>
              <a:t>media personalities</a:t>
            </a:r>
            <a:r>
              <a:rPr lang="en-US" dirty="0" smtClean="0"/>
              <a:t>: recognizing and resolving references to named-entities;</a:t>
            </a:r>
          </a:p>
          <a:p>
            <a:pPr marL="832050" lvl="1" indent="-324000" algn="just">
              <a:spcBef>
                <a:spcPts val="0"/>
              </a:spcBef>
              <a:spcAft>
                <a:spcPts val="1417"/>
              </a:spcAft>
              <a:buClr>
                <a:srgbClr val="996633"/>
              </a:buClr>
              <a:buSzPct val="45000"/>
              <a:buFont typeface="StarSymbol"/>
              <a:buChar char=""/>
            </a:pPr>
            <a:r>
              <a:rPr lang="en-US" b="1" dirty="0" smtClean="0"/>
              <a:t>sentiment lexicons and grammars</a:t>
            </a:r>
            <a:r>
              <a:rPr lang="en-US" dirty="0" smtClean="0"/>
              <a:t>: detecting the polarity of opinions about media personalities</a:t>
            </a:r>
          </a:p>
          <a:p>
            <a:pPr marL="832050" lvl="1" indent="-324000" algn="just">
              <a:spcBef>
                <a:spcPts val="0"/>
              </a:spcBef>
              <a:spcAft>
                <a:spcPts val="1417"/>
              </a:spcAft>
              <a:buClr>
                <a:srgbClr val="996633"/>
              </a:buClr>
              <a:buSzPct val="45000"/>
              <a:buFont typeface="StarSymbol"/>
              <a:buChar char=""/>
            </a:pPr>
            <a:r>
              <a:rPr lang="en-US" b="1" dirty="0" smtClean="0"/>
              <a:t>annotated corpora</a:t>
            </a:r>
            <a:r>
              <a:rPr lang="en-US" dirty="0" smtClean="0"/>
              <a:t>: training different text classifiers and evaluating classification procedures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smtClean="0"/>
              <a:t>Mining resources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600200"/>
            <a:ext cx="8015808" cy="4525963"/>
          </a:xfrm>
        </p:spPr>
        <p:txBody>
          <a:bodyPr>
            <a:normAutofit/>
          </a:bodyPr>
          <a:lstStyle/>
          <a:p>
            <a:pPr marL="432000" indent="-324000">
              <a:spcBef>
                <a:spcPts val="0"/>
              </a:spcBef>
              <a:spcAft>
                <a:spcPts val="1417"/>
              </a:spcAft>
              <a:buClr>
                <a:srgbClr val="996633"/>
              </a:buClr>
              <a:buSzPct val="45000"/>
              <a:buFont typeface="StarSymbol"/>
              <a:buChar char=""/>
            </a:pPr>
            <a:r>
              <a:rPr lang="en-US" b="1" dirty="0" smtClean="0">
                <a:ea typeface="DejaVu Sans" pitchFamily="2"/>
                <a:cs typeface="DejaVu Sans" pitchFamily="2"/>
              </a:rPr>
              <a:t>POWER</a:t>
            </a:r>
            <a:r>
              <a:rPr lang="en-US" dirty="0" smtClean="0">
                <a:ea typeface="DejaVu Sans" pitchFamily="2"/>
                <a:cs typeface="DejaVu Sans" pitchFamily="2"/>
              </a:rPr>
              <a:t> - </a:t>
            </a:r>
            <a:r>
              <a:rPr lang="fi-FI" dirty="0" smtClean="0">
                <a:ea typeface="DejaVu Sans" pitchFamily="2"/>
                <a:cs typeface="DejaVu Sans" pitchFamily="2"/>
              </a:rPr>
              <a:t>Political Ontology for Web Entity Retrieval</a:t>
            </a:r>
          </a:p>
          <a:p>
            <a:pPr marL="432000" indent="-324000">
              <a:spcBef>
                <a:spcPts val="0"/>
              </a:spcBef>
              <a:spcAft>
                <a:spcPts val="1417"/>
              </a:spcAft>
              <a:buClr>
                <a:srgbClr val="996633"/>
              </a:buClr>
              <a:buSzPct val="45000"/>
              <a:buFont typeface="StarSymbol"/>
              <a:buChar char=""/>
            </a:pPr>
            <a:r>
              <a:rPr lang="fi-FI" b="1" dirty="0" smtClean="0">
                <a:ea typeface="DejaVu Sans" pitchFamily="2"/>
                <a:cs typeface="DejaVu Sans" pitchFamily="2"/>
              </a:rPr>
              <a:t>SentiLex-PT01</a:t>
            </a:r>
            <a:r>
              <a:rPr lang="fi-FI" dirty="0" smtClean="0">
                <a:ea typeface="DejaVu Sans" pitchFamily="2"/>
                <a:cs typeface="DejaVu Sans" pitchFamily="2"/>
              </a:rPr>
              <a:t> – Sentiment Lexicon for Portuguese</a:t>
            </a:r>
          </a:p>
          <a:p>
            <a:pPr marL="432000" indent="-324000">
              <a:spcBef>
                <a:spcPts val="0"/>
              </a:spcBef>
              <a:spcAft>
                <a:spcPts val="1417"/>
              </a:spcAft>
              <a:buClr>
                <a:srgbClr val="996633"/>
              </a:buClr>
              <a:buSzPct val="45000"/>
              <a:buFont typeface="StarSymbol"/>
              <a:buChar char=""/>
            </a:pPr>
            <a:r>
              <a:rPr lang="fi-FI" b="1" dirty="0" smtClean="0">
                <a:ea typeface="DejaVu Sans" pitchFamily="2"/>
                <a:cs typeface="DejaVu Sans" pitchFamily="2"/>
              </a:rPr>
              <a:t>SentiCorpus-PT09</a:t>
            </a:r>
            <a:r>
              <a:rPr lang="fi-FI" dirty="0" smtClean="0">
                <a:ea typeface="DejaVu Sans" pitchFamily="2"/>
                <a:cs typeface="DejaVu Sans" pitchFamily="2"/>
              </a:rPr>
              <a:t> –</a:t>
            </a:r>
            <a:r>
              <a:rPr lang="en-US" dirty="0" smtClean="0">
                <a:ea typeface="DejaVu Sans" pitchFamily="2"/>
                <a:cs typeface="DejaVu Sans" pitchFamily="2"/>
              </a:rPr>
              <a:t> Sentiment annotated corpus of user comments </a:t>
            </a:r>
            <a:r>
              <a:rPr lang="en-US" dirty="0" smtClean="0"/>
              <a:t>to political debates</a:t>
            </a:r>
            <a:endParaRPr lang="fi-FI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424843" y="40823"/>
            <a:ext cx="8228763" cy="1063362"/>
          </a:xfrm>
        </p:spPr>
        <p:txBody>
          <a:bodyPr>
            <a:normAutofit/>
          </a:bodyPr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marL="0" lvl="0" indent="-216000">
              <a:buNone/>
            </a:pPr>
            <a:r>
              <a:rPr lang="fi-FI" dirty="0" smtClean="0"/>
              <a:t>POWER</a:t>
            </a:r>
            <a:endParaRPr lang="fi-FI" sz="2800" dirty="0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457171" y="1268760"/>
            <a:ext cx="7787237" cy="5256583"/>
          </a:xfrm>
        </p:spPr>
        <p:txBody>
          <a:bodyPr>
            <a:noAutofit/>
          </a:bodyPr>
          <a:lstStyle>
            <a:defPPr marL="432000" marR="0" lvl="0" indent="-324000">
              <a:spcBef>
                <a:spcPts val="0"/>
              </a:spcBef>
              <a:spcAft>
                <a:spcPts val="1417"/>
              </a:spcAft>
              <a:buClr>
                <a:srgbClr val="996633"/>
              </a:buClr>
              <a:buSzPct val="45000"/>
              <a:buFont typeface="StarSymbol"/>
              <a:buNone/>
              <a:defRPr lang="fi-FI" sz="3200" b="0" i="0" u="none" strike="noStrike">
                <a:ln>
                  <a:noFill/>
                </a:ln>
                <a:latin typeface="Arial" pitchFamily="18"/>
                <a:ea typeface="DejaVu Sans" pitchFamily="2"/>
                <a:cs typeface="DejaVu Sans" pitchFamily="2"/>
              </a:defRPr>
            </a:defPPr>
            <a:lvl1pPr marL="432000" marR="0" lvl="0" indent="-324000">
              <a:spcBef>
                <a:spcPts val="0"/>
              </a:spcBef>
              <a:spcAft>
                <a:spcPts val="1417"/>
              </a:spcAft>
              <a:buClr>
                <a:srgbClr val="996633"/>
              </a:buClr>
              <a:buSzPct val="45000"/>
              <a:buFont typeface="StarSymbol"/>
              <a:buChar char=""/>
              <a:defRPr lang="fi-FI" sz="3200" b="0" i="0" u="none" strike="noStrike">
                <a:ln>
                  <a:noFill/>
                </a:ln>
                <a:latin typeface="Arial" pitchFamily="18"/>
                <a:ea typeface="DejaVu Sans" pitchFamily="2"/>
                <a:cs typeface="DejaVu Sans" pitchFamily="2"/>
              </a:defRPr>
            </a:lvl1pPr>
            <a:lvl2pPr marL="864000" marR="0" lvl="1" indent="-288000">
              <a:spcBef>
                <a:spcPts val="0"/>
              </a:spcBef>
              <a:spcAft>
                <a:spcPts val="1134"/>
              </a:spcAft>
              <a:buClr>
                <a:srgbClr val="996633"/>
              </a:buClr>
              <a:buSzPct val="45000"/>
              <a:buFont typeface="StarSymbol"/>
              <a:buChar char=""/>
              <a:defRPr lang="fi-FI" sz="2800" b="0" i="0" u="none" strike="noStrike">
                <a:ln>
                  <a:noFill/>
                </a:ln>
                <a:latin typeface="Arial" pitchFamily="18"/>
                <a:ea typeface="DejaVu Sans" pitchFamily="2"/>
                <a:cs typeface="DejaVu Sans" pitchFamily="2"/>
              </a:defRPr>
            </a:lvl2pPr>
            <a:lvl3pPr marL="1296000" marR="0" lvl="2" indent="-216000">
              <a:spcBef>
                <a:spcPts val="0"/>
              </a:spcBef>
              <a:spcAft>
                <a:spcPts val="850"/>
              </a:spcAft>
              <a:buClr>
                <a:srgbClr val="996633"/>
              </a:buClr>
              <a:buSzPct val="45000"/>
              <a:buFont typeface="StarSymbol"/>
              <a:buChar char=""/>
              <a:defRPr lang="fi-FI" sz="2400" b="0" i="0" u="none" strike="noStrike">
                <a:ln>
                  <a:noFill/>
                </a:ln>
                <a:latin typeface="Arial" pitchFamily="18"/>
                <a:ea typeface="DejaVu Sans" pitchFamily="2"/>
                <a:cs typeface="DejaVu Sans" pitchFamily="2"/>
              </a:defRPr>
            </a:lvl3pPr>
            <a:lvl4pPr marL="1728000" marR="0" lvl="3" indent="-216000">
              <a:spcBef>
                <a:spcPts val="0"/>
              </a:spcBef>
              <a:spcAft>
                <a:spcPts val="567"/>
              </a:spcAft>
              <a:buClr>
                <a:srgbClr val="996633"/>
              </a:buClr>
              <a:buSzPct val="45000"/>
              <a:buFont typeface="StarSymbol"/>
              <a:buChar char=""/>
              <a:defRPr lang="fi-FI" sz="2000" b="0" i="0" u="none" strike="noStrike">
                <a:ln>
                  <a:noFill/>
                </a:ln>
                <a:latin typeface="Arial" pitchFamily="18"/>
                <a:ea typeface="DejaVu Sans" pitchFamily="2"/>
                <a:cs typeface="DejaVu Sans" pitchFamily="2"/>
              </a:defRPr>
            </a:lvl4pPr>
            <a:lvl5pPr marL="2160000" marR="0" lvl="4" indent="-216000">
              <a:spcBef>
                <a:spcPts val="0"/>
              </a:spcBef>
              <a:spcAft>
                <a:spcPts val="283"/>
              </a:spcAft>
              <a:buClr>
                <a:srgbClr val="996633"/>
              </a:buClr>
              <a:buSzPct val="45000"/>
              <a:buFont typeface="StarSymbol"/>
              <a:buChar char=""/>
              <a:defRPr lang="fi-FI" sz="2000" b="0" i="0" u="none" strike="noStrike">
                <a:ln>
                  <a:noFill/>
                </a:ln>
                <a:latin typeface="Arial" pitchFamily="18"/>
                <a:ea typeface="DejaVu Sans" pitchFamily="2"/>
                <a:cs typeface="DejaVu Sans" pitchFamily="2"/>
              </a:defRPr>
            </a:lvl5pPr>
            <a:lvl6pPr marL="2592000" marR="0" lvl="5" indent="-216000">
              <a:spcBef>
                <a:spcPts val="0"/>
              </a:spcBef>
              <a:spcAft>
                <a:spcPts val="283"/>
              </a:spcAft>
              <a:buClr>
                <a:srgbClr val="996633"/>
              </a:buClr>
              <a:buSzPct val="45000"/>
              <a:buFont typeface="StarSymbol"/>
              <a:buChar char=""/>
              <a:defRPr lang="fi-FI" sz="2000" b="0" i="0" u="none" strike="noStrike">
                <a:ln>
                  <a:noFill/>
                </a:ln>
                <a:latin typeface="Arial" pitchFamily="18"/>
                <a:ea typeface="DejaVu Sans" pitchFamily="2"/>
                <a:cs typeface="DejaVu Sans" pitchFamily="2"/>
              </a:defRPr>
            </a:lvl6pPr>
            <a:lvl7pPr marL="3024000" marR="0" lvl="6" indent="-216000">
              <a:spcBef>
                <a:spcPts val="0"/>
              </a:spcBef>
              <a:spcAft>
                <a:spcPts val="283"/>
              </a:spcAft>
              <a:buClr>
                <a:srgbClr val="996633"/>
              </a:buClr>
              <a:buSzPct val="45000"/>
              <a:buFont typeface="StarSymbol"/>
              <a:buChar char=""/>
              <a:defRPr lang="fi-FI" sz="2000" b="0" i="0" u="none" strike="noStrike">
                <a:ln>
                  <a:noFill/>
                </a:ln>
                <a:latin typeface="Arial" pitchFamily="18"/>
                <a:ea typeface="DejaVu Sans" pitchFamily="2"/>
                <a:cs typeface="DejaVu Sans" pitchFamily="2"/>
              </a:defRPr>
            </a:lvl7pPr>
            <a:lvl8pPr marL="3456000" marR="0" lvl="7" indent="-216000">
              <a:spcBef>
                <a:spcPts val="0"/>
              </a:spcBef>
              <a:spcAft>
                <a:spcPts val="283"/>
              </a:spcAft>
              <a:buClr>
                <a:srgbClr val="996633"/>
              </a:buClr>
              <a:buSzPct val="45000"/>
              <a:buFont typeface="StarSymbol"/>
              <a:buChar char=""/>
              <a:defRPr lang="fi-FI" sz="2000" b="0" i="0" u="none" strike="noStrike">
                <a:ln>
                  <a:noFill/>
                </a:ln>
                <a:latin typeface="Arial" pitchFamily="18"/>
                <a:ea typeface="DejaVu Sans" pitchFamily="2"/>
                <a:cs typeface="DejaVu Sans" pitchFamily="2"/>
              </a:defRPr>
            </a:lvl8pPr>
            <a:lvl9pPr marL="3887999" marR="0" lvl="8" indent="-216000">
              <a:spcBef>
                <a:spcPts val="0"/>
              </a:spcBef>
              <a:spcAft>
                <a:spcPts val="283"/>
              </a:spcAft>
              <a:buClr>
                <a:srgbClr val="996633"/>
              </a:buClr>
              <a:buSzPct val="45000"/>
              <a:buFont typeface="StarSymbol"/>
              <a:buChar char=""/>
              <a:defRPr lang="fi-FI" sz="2000" b="0" i="0" u="none" strike="noStrike">
                <a:ln>
                  <a:noFill/>
                </a:ln>
                <a:latin typeface="Arial" pitchFamily="18"/>
                <a:ea typeface="DejaVu Sans" pitchFamily="2"/>
                <a:cs typeface="DejaVu Sans" pitchFamily="2"/>
              </a:defRPr>
            </a:lvl9pPr>
          </a:lstStyle>
          <a:p>
            <a:pPr marL="88900" indent="19050" algn="just">
              <a:buNone/>
            </a:pPr>
            <a:r>
              <a:rPr lang="en-US" sz="2800" b="1" dirty="0" smtClean="0">
                <a:latin typeface="+mn-lt"/>
              </a:rPr>
              <a:t>POWER</a:t>
            </a:r>
            <a:r>
              <a:rPr lang="en-US" sz="2800" dirty="0" smtClean="0">
                <a:latin typeface="+mn-lt"/>
              </a:rPr>
              <a:t> is an ontology that formalizes the domain knowledge defining a </a:t>
            </a:r>
            <a:r>
              <a:rPr lang="en-US" sz="2800" i="1" dirty="0" smtClean="0">
                <a:latin typeface="+mn-lt"/>
              </a:rPr>
              <a:t>political landscape</a:t>
            </a:r>
            <a:r>
              <a:rPr lang="en-US" sz="2800" dirty="0" smtClean="0">
                <a:latin typeface="+mn-lt"/>
              </a:rPr>
              <a:t>, i.e., the political actors and their roles in the political scene, their relationships and interactions.</a:t>
            </a:r>
          </a:p>
          <a:p>
            <a:r>
              <a:rPr lang="fi-FI" sz="2400" dirty="0" smtClean="0">
                <a:latin typeface="+mn-lt"/>
              </a:rPr>
              <a:t>The ontology is foccused in describing:</a:t>
            </a:r>
          </a:p>
          <a:p>
            <a:pPr lvl="1"/>
            <a:r>
              <a:rPr lang="fi-FI" sz="2000" dirty="0" smtClean="0">
                <a:latin typeface="+mn-lt"/>
              </a:rPr>
              <a:t>Politicians</a:t>
            </a:r>
          </a:p>
          <a:p>
            <a:pPr lvl="1"/>
            <a:r>
              <a:rPr lang="fi-FI" sz="2000" dirty="0" smtClean="0">
                <a:latin typeface="+mn-lt"/>
              </a:rPr>
              <a:t>Political Institutions with different levels of authority (International, National, Regional,...)</a:t>
            </a:r>
          </a:p>
          <a:p>
            <a:pPr lvl="1"/>
            <a:r>
              <a:rPr lang="fi-FI" sz="2000" dirty="0" smtClean="0">
                <a:latin typeface="+mn-lt"/>
              </a:rPr>
              <a:t>Political Associations</a:t>
            </a:r>
          </a:p>
          <a:p>
            <a:pPr lvl="1"/>
            <a:r>
              <a:rPr lang="fi-FI" sz="2000" dirty="0" smtClean="0">
                <a:latin typeface="+mn-lt"/>
              </a:rPr>
              <a:t>Political Affiliations and Endorsements</a:t>
            </a:r>
          </a:p>
          <a:p>
            <a:pPr lvl="1"/>
            <a:r>
              <a:rPr lang="fi-FI" sz="2000" dirty="0" smtClean="0">
                <a:latin typeface="+mn-lt"/>
              </a:rPr>
              <a:t>Elections</a:t>
            </a:r>
          </a:p>
          <a:p>
            <a:pPr lvl="1"/>
            <a:r>
              <a:rPr lang="fi-FI" sz="2000" dirty="0" smtClean="0">
                <a:latin typeface="+mn-lt"/>
              </a:rPr>
              <a:t>Mandates</a:t>
            </a:r>
            <a:endParaRPr lang="fi-FI" sz="2000" dirty="0">
              <a:latin typeface="+mn-lt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424843" y="40823"/>
            <a:ext cx="8228763" cy="1063362"/>
          </a:xfrm>
        </p:spPr>
        <p:txBody>
          <a:bodyPr>
            <a:normAutofit/>
          </a:bodyPr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>
              <a:buNone/>
            </a:pPr>
            <a:r>
              <a:rPr lang="fi-FI" dirty="0" smtClean="0">
                <a:solidFill>
                  <a:prstClr val="black"/>
                </a:solidFill>
              </a:rPr>
              <a:t>POWER</a:t>
            </a:r>
            <a:endParaRPr lang="fi-FI" sz="2500" dirty="0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457171" y="1340768"/>
            <a:ext cx="7787237" cy="4708575"/>
          </a:xfrm>
        </p:spPr>
        <p:txBody>
          <a:bodyPr>
            <a:normAutofit lnSpcReduction="10000"/>
          </a:bodyPr>
          <a:lstStyle>
            <a:defPPr marL="432000" marR="0" lvl="0" indent="-324000">
              <a:spcBef>
                <a:spcPts val="0"/>
              </a:spcBef>
              <a:spcAft>
                <a:spcPts val="1417"/>
              </a:spcAft>
              <a:buClr>
                <a:srgbClr val="996633"/>
              </a:buClr>
              <a:buSzPct val="45000"/>
              <a:buFont typeface="StarSymbol"/>
              <a:buNone/>
              <a:defRPr lang="fi-FI" sz="3200" b="0" i="0" u="none" strike="noStrike">
                <a:ln>
                  <a:noFill/>
                </a:ln>
                <a:latin typeface="Arial" pitchFamily="18"/>
                <a:ea typeface="DejaVu Sans" pitchFamily="2"/>
                <a:cs typeface="DejaVu Sans" pitchFamily="2"/>
              </a:defRPr>
            </a:defPPr>
            <a:lvl1pPr marL="432000" marR="0" lvl="0" indent="-324000">
              <a:spcBef>
                <a:spcPts val="0"/>
              </a:spcBef>
              <a:spcAft>
                <a:spcPts val="1417"/>
              </a:spcAft>
              <a:buClr>
                <a:srgbClr val="996633"/>
              </a:buClr>
              <a:buSzPct val="45000"/>
              <a:buFont typeface="StarSymbol"/>
              <a:buChar char=""/>
              <a:defRPr lang="fi-FI" sz="3200" b="0" i="0" u="none" strike="noStrike">
                <a:ln>
                  <a:noFill/>
                </a:ln>
                <a:latin typeface="Arial" pitchFamily="18"/>
                <a:ea typeface="DejaVu Sans" pitchFamily="2"/>
                <a:cs typeface="DejaVu Sans" pitchFamily="2"/>
              </a:defRPr>
            </a:lvl1pPr>
            <a:lvl2pPr marL="864000" marR="0" lvl="1" indent="-288000">
              <a:spcBef>
                <a:spcPts val="0"/>
              </a:spcBef>
              <a:spcAft>
                <a:spcPts val="1134"/>
              </a:spcAft>
              <a:buClr>
                <a:srgbClr val="996633"/>
              </a:buClr>
              <a:buSzPct val="45000"/>
              <a:buFont typeface="StarSymbol"/>
              <a:buChar char=""/>
              <a:defRPr lang="fi-FI" sz="2800" b="0" i="0" u="none" strike="noStrike">
                <a:ln>
                  <a:noFill/>
                </a:ln>
                <a:latin typeface="Arial" pitchFamily="18"/>
                <a:ea typeface="DejaVu Sans" pitchFamily="2"/>
                <a:cs typeface="DejaVu Sans" pitchFamily="2"/>
              </a:defRPr>
            </a:lvl2pPr>
            <a:lvl3pPr marL="1296000" marR="0" lvl="2" indent="-216000">
              <a:spcBef>
                <a:spcPts val="0"/>
              </a:spcBef>
              <a:spcAft>
                <a:spcPts val="850"/>
              </a:spcAft>
              <a:buClr>
                <a:srgbClr val="996633"/>
              </a:buClr>
              <a:buSzPct val="45000"/>
              <a:buFont typeface="StarSymbol"/>
              <a:buChar char=""/>
              <a:defRPr lang="fi-FI" sz="2400" b="0" i="0" u="none" strike="noStrike">
                <a:ln>
                  <a:noFill/>
                </a:ln>
                <a:latin typeface="Arial" pitchFamily="18"/>
                <a:ea typeface="DejaVu Sans" pitchFamily="2"/>
                <a:cs typeface="DejaVu Sans" pitchFamily="2"/>
              </a:defRPr>
            </a:lvl3pPr>
            <a:lvl4pPr marL="1728000" marR="0" lvl="3" indent="-216000">
              <a:spcBef>
                <a:spcPts val="0"/>
              </a:spcBef>
              <a:spcAft>
                <a:spcPts val="567"/>
              </a:spcAft>
              <a:buClr>
                <a:srgbClr val="996633"/>
              </a:buClr>
              <a:buSzPct val="45000"/>
              <a:buFont typeface="StarSymbol"/>
              <a:buChar char=""/>
              <a:defRPr lang="fi-FI" sz="2000" b="0" i="0" u="none" strike="noStrike">
                <a:ln>
                  <a:noFill/>
                </a:ln>
                <a:latin typeface="Arial" pitchFamily="18"/>
                <a:ea typeface="DejaVu Sans" pitchFamily="2"/>
                <a:cs typeface="DejaVu Sans" pitchFamily="2"/>
              </a:defRPr>
            </a:lvl4pPr>
            <a:lvl5pPr marL="2160000" marR="0" lvl="4" indent="-216000">
              <a:spcBef>
                <a:spcPts val="0"/>
              </a:spcBef>
              <a:spcAft>
                <a:spcPts val="283"/>
              </a:spcAft>
              <a:buClr>
                <a:srgbClr val="996633"/>
              </a:buClr>
              <a:buSzPct val="45000"/>
              <a:buFont typeface="StarSymbol"/>
              <a:buChar char=""/>
              <a:defRPr lang="fi-FI" sz="2000" b="0" i="0" u="none" strike="noStrike">
                <a:ln>
                  <a:noFill/>
                </a:ln>
                <a:latin typeface="Arial" pitchFamily="18"/>
                <a:ea typeface="DejaVu Sans" pitchFamily="2"/>
                <a:cs typeface="DejaVu Sans" pitchFamily="2"/>
              </a:defRPr>
            </a:lvl5pPr>
            <a:lvl6pPr marL="2592000" marR="0" lvl="5" indent="-216000">
              <a:spcBef>
                <a:spcPts val="0"/>
              </a:spcBef>
              <a:spcAft>
                <a:spcPts val="283"/>
              </a:spcAft>
              <a:buClr>
                <a:srgbClr val="996633"/>
              </a:buClr>
              <a:buSzPct val="45000"/>
              <a:buFont typeface="StarSymbol"/>
              <a:buChar char=""/>
              <a:defRPr lang="fi-FI" sz="2000" b="0" i="0" u="none" strike="noStrike">
                <a:ln>
                  <a:noFill/>
                </a:ln>
                <a:latin typeface="Arial" pitchFamily="18"/>
                <a:ea typeface="DejaVu Sans" pitchFamily="2"/>
                <a:cs typeface="DejaVu Sans" pitchFamily="2"/>
              </a:defRPr>
            </a:lvl6pPr>
            <a:lvl7pPr marL="3024000" marR="0" lvl="6" indent="-216000">
              <a:spcBef>
                <a:spcPts val="0"/>
              </a:spcBef>
              <a:spcAft>
                <a:spcPts val="283"/>
              </a:spcAft>
              <a:buClr>
                <a:srgbClr val="996633"/>
              </a:buClr>
              <a:buSzPct val="45000"/>
              <a:buFont typeface="StarSymbol"/>
              <a:buChar char=""/>
              <a:defRPr lang="fi-FI" sz="2000" b="0" i="0" u="none" strike="noStrike">
                <a:ln>
                  <a:noFill/>
                </a:ln>
                <a:latin typeface="Arial" pitchFamily="18"/>
                <a:ea typeface="DejaVu Sans" pitchFamily="2"/>
                <a:cs typeface="DejaVu Sans" pitchFamily="2"/>
              </a:defRPr>
            </a:lvl7pPr>
            <a:lvl8pPr marL="3456000" marR="0" lvl="7" indent="-216000">
              <a:spcBef>
                <a:spcPts val="0"/>
              </a:spcBef>
              <a:spcAft>
                <a:spcPts val="283"/>
              </a:spcAft>
              <a:buClr>
                <a:srgbClr val="996633"/>
              </a:buClr>
              <a:buSzPct val="45000"/>
              <a:buFont typeface="StarSymbol"/>
              <a:buChar char=""/>
              <a:defRPr lang="fi-FI" sz="2000" b="0" i="0" u="none" strike="noStrike">
                <a:ln>
                  <a:noFill/>
                </a:ln>
                <a:latin typeface="Arial" pitchFamily="18"/>
                <a:ea typeface="DejaVu Sans" pitchFamily="2"/>
                <a:cs typeface="DejaVu Sans" pitchFamily="2"/>
              </a:defRPr>
            </a:lvl8pPr>
            <a:lvl9pPr marL="3887999" marR="0" lvl="8" indent="-216000">
              <a:spcBef>
                <a:spcPts val="0"/>
              </a:spcBef>
              <a:spcAft>
                <a:spcPts val="283"/>
              </a:spcAft>
              <a:buClr>
                <a:srgbClr val="996633"/>
              </a:buClr>
              <a:buSzPct val="45000"/>
              <a:buFont typeface="StarSymbol"/>
              <a:buChar char=""/>
              <a:defRPr lang="fi-FI" sz="2000" b="0" i="0" u="none" strike="noStrike">
                <a:ln>
                  <a:noFill/>
                </a:ln>
                <a:latin typeface="Arial" pitchFamily="18"/>
                <a:ea typeface="DejaVu Sans" pitchFamily="2"/>
                <a:cs typeface="DejaVu Sans" pitchFamily="2"/>
              </a:defRPr>
            </a:lvl9pPr>
          </a:lstStyle>
          <a:p>
            <a:pPr lvl="0"/>
            <a:r>
              <a:rPr lang="fi-FI" sz="2400" dirty="0" smtClean="0">
                <a:latin typeface="+mn-lt"/>
              </a:rPr>
              <a:t>Currently, the ontology describes:</a:t>
            </a:r>
          </a:p>
          <a:p>
            <a:pPr lvl="1"/>
            <a:r>
              <a:rPr lang="fi-FI" sz="2400" i="1" dirty="0" smtClean="0">
                <a:latin typeface="+mn-lt"/>
              </a:rPr>
              <a:t>587 Political actors</a:t>
            </a:r>
            <a:endParaRPr lang="fi-FI" sz="2400" i="1" dirty="0">
              <a:latin typeface="+mn-lt"/>
            </a:endParaRPr>
          </a:p>
          <a:p>
            <a:pPr lvl="1"/>
            <a:r>
              <a:rPr lang="fi-FI" sz="2400" i="1" dirty="0">
                <a:latin typeface="+mn-lt"/>
              </a:rPr>
              <a:t>17 (editions) of Political Institutions</a:t>
            </a:r>
          </a:p>
          <a:p>
            <a:pPr lvl="1"/>
            <a:r>
              <a:rPr lang="fi-FI" sz="2400" i="1" dirty="0">
                <a:latin typeface="+mn-lt"/>
              </a:rPr>
              <a:t>16 Political Associations</a:t>
            </a:r>
          </a:p>
          <a:p>
            <a:pPr lvl="1"/>
            <a:r>
              <a:rPr lang="fi-FI" sz="2400" i="1" dirty="0">
                <a:latin typeface="+mn-lt"/>
              </a:rPr>
              <a:t>900 </a:t>
            </a:r>
            <a:r>
              <a:rPr lang="fi-FI" sz="2400" i="1" dirty="0" smtClean="0">
                <a:latin typeface="+mn-lt"/>
              </a:rPr>
              <a:t>Mandates</a:t>
            </a:r>
          </a:p>
          <a:p>
            <a:pPr lvl="1"/>
            <a:endParaRPr lang="fi-FI" sz="2400" i="1" dirty="0">
              <a:latin typeface="+mn-lt"/>
            </a:endParaRPr>
          </a:p>
          <a:p>
            <a:pPr lvl="1"/>
            <a:r>
              <a:rPr lang="fi-FI" sz="2400" i="1" dirty="0">
                <a:latin typeface="+mn-lt"/>
              </a:rPr>
              <a:t>1 </a:t>
            </a:r>
            <a:r>
              <a:rPr lang="fi-FI" sz="2400" i="1" dirty="0" smtClean="0">
                <a:latin typeface="+mn-lt"/>
              </a:rPr>
              <a:t>Election</a:t>
            </a:r>
            <a:endParaRPr lang="fi-FI" sz="2400" i="1" dirty="0">
              <a:latin typeface="+mn-lt"/>
            </a:endParaRPr>
          </a:p>
          <a:p>
            <a:pPr lvl="1"/>
            <a:r>
              <a:rPr lang="fi-FI" sz="2400" i="1" dirty="0">
                <a:latin typeface="+mn-lt"/>
              </a:rPr>
              <a:t>6 Candidate </a:t>
            </a:r>
            <a:r>
              <a:rPr lang="fi-FI" sz="2400" i="1" dirty="0" smtClean="0">
                <a:latin typeface="+mn-lt"/>
              </a:rPr>
              <a:t>Lists</a:t>
            </a:r>
          </a:p>
          <a:p>
            <a:pPr lvl="1"/>
            <a:endParaRPr lang="fi-FI" sz="2400" i="1" dirty="0" smtClean="0">
              <a:latin typeface="+mn-lt"/>
            </a:endParaRPr>
          </a:p>
          <a:p>
            <a:pPr lvl="1">
              <a:buNone/>
            </a:pPr>
            <a:r>
              <a:rPr lang="fi-FI" sz="2400" i="1" dirty="0" smtClean="0">
                <a:latin typeface="+mn-lt"/>
              </a:rPr>
              <a:t>from the Portuguese political scene </a:t>
            </a:r>
            <a:endParaRPr lang="fi-FI" sz="2400" i="1" dirty="0">
              <a:latin typeface="+mn-lt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>
          <a:xfrm>
            <a:off x="251520" y="260648"/>
            <a:ext cx="8229600" cy="868362"/>
          </a:xfrm>
        </p:spPr>
        <p:txBody>
          <a:bodyPr rtlCol="0">
            <a:normAutofit/>
          </a:bodyPr>
          <a:lstStyle/>
          <a:p>
            <a:pPr>
              <a:defRPr/>
            </a:pPr>
            <a:r>
              <a:rPr lang="en-US" dirty="0" smtClean="0"/>
              <a:t>SentiLex-PT01</a:t>
            </a:r>
          </a:p>
        </p:txBody>
      </p:sp>
      <p:sp>
        <p:nvSpPr>
          <p:cNvPr id="7171" name="Content Placeholder 2"/>
          <p:cNvSpPr>
            <a:spLocks noGrp="1"/>
          </p:cNvSpPr>
          <p:nvPr>
            <p:ph idx="1"/>
          </p:nvPr>
        </p:nvSpPr>
        <p:spPr>
          <a:xfrm>
            <a:off x="381000" y="1219200"/>
            <a:ext cx="7863408" cy="5334000"/>
          </a:xfrm>
        </p:spPr>
        <p:txBody>
          <a:bodyPr rtlCol="0">
            <a:noAutofit/>
          </a:bodyPr>
          <a:lstStyle/>
          <a:p>
            <a:pPr marL="88900" indent="19050" algn="just">
              <a:lnSpc>
                <a:spcPct val="115000"/>
              </a:lnSpc>
              <a:spcBef>
                <a:spcPts val="0"/>
              </a:spcBef>
              <a:spcAft>
                <a:spcPts val="1417"/>
              </a:spcAft>
              <a:buClr>
                <a:srgbClr val="996633"/>
              </a:buClr>
              <a:buSzPct val="45000"/>
              <a:buNone/>
            </a:pPr>
            <a:r>
              <a:rPr lang="en-US" sz="2400" b="1" dirty="0" smtClean="0">
                <a:ea typeface="DejaVu Sans" pitchFamily="2"/>
                <a:cs typeface="DejaVu Sans" pitchFamily="2"/>
              </a:rPr>
              <a:t>SentiLex-PT01 </a:t>
            </a:r>
            <a:r>
              <a:rPr lang="en-US" sz="2400" dirty="0" smtClean="0">
                <a:ea typeface="DejaVu Sans" pitchFamily="2"/>
                <a:cs typeface="DejaVu Sans" pitchFamily="2"/>
              </a:rPr>
              <a:t>is a sentiment lexicon for Portuguese made up of </a:t>
            </a:r>
            <a:r>
              <a:rPr lang="en-US" sz="2400" b="1" dirty="0" smtClean="0">
                <a:ea typeface="DejaVu Sans" pitchFamily="2"/>
                <a:cs typeface="DejaVu Sans" pitchFamily="2"/>
              </a:rPr>
              <a:t>6,321 adjective lemmas</a:t>
            </a:r>
            <a:r>
              <a:rPr lang="en-US" sz="2400" dirty="0" smtClean="0">
                <a:ea typeface="DejaVu Sans" pitchFamily="2"/>
                <a:cs typeface="DejaVu Sans" pitchFamily="2"/>
              </a:rPr>
              <a:t>, and </a:t>
            </a:r>
            <a:r>
              <a:rPr lang="en-US" sz="2400" b="1" dirty="0" smtClean="0">
                <a:ea typeface="DejaVu Sans" pitchFamily="2"/>
                <a:cs typeface="DejaVu Sans" pitchFamily="2"/>
              </a:rPr>
              <a:t>25,406 inflected forms</a:t>
            </a:r>
            <a:r>
              <a:rPr lang="en-US" sz="2400" dirty="0" smtClean="0">
                <a:ea typeface="DejaVu Sans" pitchFamily="2"/>
                <a:cs typeface="DejaVu Sans" pitchFamily="2"/>
              </a:rPr>
              <a:t>. </a:t>
            </a:r>
          </a:p>
          <a:p>
            <a:pPr marL="432000" indent="-324000" algn="just">
              <a:lnSpc>
                <a:spcPct val="115000"/>
              </a:lnSpc>
              <a:spcBef>
                <a:spcPts val="0"/>
              </a:spcBef>
              <a:spcAft>
                <a:spcPts val="1417"/>
              </a:spcAft>
              <a:buClr>
                <a:srgbClr val="996633"/>
              </a:buClr>
              <a:buSzPct val="45000"/>
              <a:buFont typeface="StarSymbol"/>
              <a:buChar char=""/>
            </a:pPr>
            <a:r>
              <a:rPr lang="en-US" sz="2400" dirty="0" smtClean="0">
                <a:ea typeface="DejaVu Sans" pitchFamily="2"/>
                <a:cs typeface="DejaVu Sans" pitchFamily="2"/>
              </a:rPr>
              <a:t>The sentiment entries correspond to </a:t>
            </a:r>
            <a:r>
              <a:rPr lang="en-US" sz="2400" b="1" dirty="0" smtClean="0">
                <a:ea typeface="DejaVu Sans" pitchFamily="2"/>
                <a:cs typeface="DejaVu Sans" pitchFamily="2"/>
              </a:rPr>
              <a:t>human predicate adjectives</a:t>
            </a:r>
            <a:endParaRPr lang="en-US" sz="2400" dirty="0" smtClean="0">
              <a:ea typeface="DejaVu Sans" pitchFamily="2"/>
              <a:cs typeface="DejaVu Sans" pitchFamily="2"/>
            </a:endParaRPr>
          </a:p>
          <a:p>
            <a:pPr marL="432000" indent="-324000" algn="just">
              <a:lnSpc>
                <a:spcPct val="115000"/>
              </a:lnSpc>
              <a:spcBef>
                <a:spcPts val="0"/>
              </a:spcBef>
              <a:spcAft>
                <a:spcPts val="1417"/>
              </a:spcAft>
              <a:buClr>
                <a:srgbClr val="996633"/>
              </a:buClr>
              <a:buSzPct val="45000"/>
              <a:buFont typeface="StarSymbol"/>
              <a:buChar char=""/>
            </a:pPr>
            <a:r>
              <a:rPr lang="en-US" sz="2400" dirty="0" smtClean="0">
                <a:ea typeface="DejaVu Sans" pitchFamily="2"/>
                <a:cs typeface="DejaVu Sans" pitchFamily="2"/>
              </a:rPr>
              <a:t>The sentiment attributes described in SentiLex-PT01 concern:</a:t>
            </a:r>
          </a:p>
          <a:p>
            <a:pPr marL="832050" lvl="1" indent="-324000">
              <a:lnSpc>
                <a:spcPct val="115000"/>
              </a:lnSpc>
              <a:spcBef>
                <a:spcPts val="0"/>
              </a:spcBef>
              <a:spcAft>
                <a:spcPts val="1417"/>
              </a:spcAft>
              <a:buClr>
                <a:srgbClr val="996633"/>
              </a:buClr>
              <a:buSzPct val="45000"/>
              <a:buFont typeface="StarSymbol"/>
              <a:buChar char=""/>
            </a:pPr>
            <a:r>
              <a:rPr lang="en-US" sz="2000" dirty="0" smtClean="0">
                <a:ea typeface="DejaVu Sans" pitchFamily="2"/>
                <a:cs typeface="DejaVu Sans" pitchFamily="2"/>
              </a:rPr>
              <a:t>the predicate </a:t>
            </a:r>
            <a:r>
              <a:rPr lang="en-US" sz="2000" b="1" dirty="0" smtClean="0">
                <a:ea typeface="DejaVu Sans" pitchFamily="2"/>
                <a:cs typeface="DejaVu Sans" pitchFamily="2"/>
              </a:rPr>
              <a:t>polarity</a:t>
            </a:r>
            <a:r>
              <a:rPr lang="en-US" sz="2000" dirty="0" smtClean="0">
                <a:ea typeface="DejaVu Sans" pitchFamily="2"/>
                <a:cs typeface="DejaVu Sans" pitchFamily="2"/>
              </a:rPr>
              <a:t>,</a:t>
            </a:r>
          </a:p>
          <a:p>
            <a:pPr marL="832050" lvl="1" indent="-324000">
              <a:lnSpc>
                <a:spcPct val="115000"/>
              </a:lnSpc>
              <a:spcBef>
                <a:spcPts val="0"/>
              </a:spcBef>
              <a:spcAft>
                <a:spcPts val="1417"/>
              </a:spcAft>
              <a:buClr>
                <a:srgbClr val="996633"/>
              </a:buClr>
              <a:buSzPct val="45000"/>
              <a:buFont typeface="StarSymbol"/>
              <a:buChar char=""/>
            </a:pPr>
            <a:r>
              <a:rPr lang="en-US" sz="2000" dirty="0" smtClean="0">
                <a:ea typeface="DejaVu Sans" pitchFamily="2"/>
                <a:cs typeface="DejaVu Sans" pitchFamily="2"/>
              </a:rPr>
              <a:t>the </a:t>
            </a:r>
            <a:r>
              <a:rPr lang="en-US" sz="2000" b="1" dirty="0" smtClean="0">
                <a:ea typeface="DejaVu Sans" pitchFamily="2"/>
                <a:cs typeface="DejaVu Sans" pitchFamily="2"/>
              </a:rPr>
              <a:t>target</a:t>
            </a:r>
            <a:r>
              <a:rPr lang="en-US" sz="2000" dirty="0" smtClean="0">
                <a:ea typeface="DejaVu Sans" pitchFamily="2"/>
                <a:cs typeface="DejaVu Sans" pitchFamily="2"/>
              </a:rPr>
              <a:t> of sentiment, and</a:t>
            </a:r>
          </a:p>
          <a:p>
            <a:pPr marL="832050" lvl="1" indent="-324000">
              <a:lnSpc>
                <a:spcPct val="115000"/>
              </a:lnSpc>
              <a:spcBef>
                <a:spcPts val="0"/>
              </a:spcBef>
              <a:spcAft>
                <a:spcPts val="1417"/>
              </a:spcAft>
              <a:buClr>
                <a:srgbClr val="996633"/>
              </a:buClr>
              <a:buSzPct val="45000"/>
              <a:buFont typeface="StarSymbol"/>
              <a:buChar char=""/>
            </a:pPr>
            <a:r>
              <a:rPr lang="en-US" sz="2000" dirty="0" smtClean="0">
                <a:ea typeface="DejaVu Sans" pitchFamily="2"/>
                <a:cs typeface="DejaVu Sans" pitchFamily="2"/>
              </a:rPr>
              <a:t>the polarity </a:t>
            </a:r>
            <a:r>
              <a:rPr lang="en-US" sz="2000" b="1" dirty="0" smtClean="0">
                <a:ea typeface="DejaVu Sans" pitchFamily="2"/>
                <a:cs typeface="DejaVu Sans" pitchFamily="2"/>
              </a:rPr>
              <a:t>assignment</a:t>
            </a:r>
            <a:r>
              <a:rPr lang="en-US" sz="2000" dirty="0" smtClean="0">
                <a:ea typeface="DejaVu Sans" pitchFamily="2"/>
                <a:cs typeface="DejaVu Sans" pitchFamily="2"/>
              </a:rPr>
              <a:t> (which was performed manually or automatically, by </a:t>
            </a:r>
            <a:r>
              <a:rPr lang="en-US" sz="2000" b="1" dirty="0" smtClean="0">
                <a:ea typeface="DejaVu Sans" pitchFamily="2"/>
                <a:cs typeface="DejaVu Sans" pitchFamily="2"/>
              </a:rPr>
              <a:t>JALC</a:t>
            </a:r>
            <a:r>
              <a:rPr lang="en-US" sz="2000" dirty="0" smtClean="0">
                <a:ea typeface="DejaVu Sans" pitchFamily="2"/>
                <a:cs typeface="DejaVu Sans" pitchFamily="2"/>
              </a:rPr>
              <a:t>) </a:t>
            </a:r>
          </a:p>
          <a:p>
            <a:pPr marL="342900" lvl="1" indent="-342900" algn="just">
              <a:lnSpc>
                <a:spcPct val="115000"/>
              </a:lnSpc>
              <a:spcBef>
                <a:spcPts val="1800"/>
              </a:spcBef>
              <a:buFont typeface="Arial" pitchFamily="34" charset="0"/>
              <a:buChar char="•"/>
            </a:pPr>
            <a:endParaRPr lang="pt-PT" sz="2400" dirty="0">
              <a:ea typeface="Calibri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>
              <a:defRPr/>
            </a:pPr>
            <a:r>
              <a:rPr lang="pt-PT" dirty="0" smtClean="0"/>
              <a:t>SentiLex-lem-PT01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ACC2812-D79E-4462-A31D-6DF69F067A67}" type="slidenum">
              <a:rPr lang="en-US"/>
              <a:pPr>
                <a:defRPr/>
              </a:pPr>
              <a:t>8</a:t>
            </a:fld>
            <a:endParaRPr lang="en-US"/>
          </a:p>
        </p:txBody>
      </p:sp>
      <p:sp>
        <p:nvSpPr>
          <p:cNvPr id="35844" name="TextBox 4"/>
          <p:cNvSpPr txBox="1">
            <a:spLocks noChangeArrowheads="1"/>
          </p:cNvSpPr>
          <p:nvPr/>
        </p:nvSpPr>
        <p:spPr bwMode="auto">
          <a:xfrm>
            <a:off x="251520" y="1574805"/>
            <a:ext cx="8206680" cy="46628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ts val="1800"/>
              </a:spcBef>
            </a:pPr>
            <a:r>
              <a:rPr lang="en-US" sz="2400" b="1" dirty="0" smtClean="0">
                <a:solidFill>
                  <a:srgbClr val="C00000"/>
                </a:solidFill>
                <a:ea typeface="Calibri"/>
                <a:cs typeface="Times New Roman"/>
              </a:rPr>
              <a:t>6,321 lemmas </a:t>
            </a:r>
          </a:p>
          <a:p>
            <a:pPr>
              <a:spcBef>
                <a:spcPts val="1800"/>
              </a:spcBef>
            </a:pPr>
            <a:r>
              <a:rPr lang="pt-PT" sz="2400" b="1" dirty="0" smtClean="0"/>
              <a:t>abatido</a:t>
            </a:r>
            <a:r>
              <a:rPr lang="pt-PT" sz="2400" dirty="0" smtClean="0"/>
              <a:t>.PoS=Adj;TG=HUM;POL</a:t>
            </a:r>
            <a:r>
              <a:rPr lang="pt-PT" sz="2400" dirty="0"/>
              <a:t>=-1;ANOT=MAN</a:t>
            </a:r>
          </a:p>
          <a:p>
            <a:pPr>
              <a:spcBef>
                <a:spcPts val="1800"/>
              </a:spcBef>
            </a:pPr>
            <a:r>
              <a:rPr lang="pt-PT" sz="2400" b="1" dirty="0" smtClean="0"/>
              <a:t>abelhudo</a:t>
            </a:r>
            <a:r>
              <a:rPr lang="pt-PT" sz="2400" dirty="0" smtClean="0"/>
              <a:t>.PoS=Adj;TG=HUM;POL</a:t>
            </a:r>
            <a:r>
              <a:rPr lang="pt-PT" sz="2400" dirty="0"/>
              <a:t>=-1;ANOT=MAN</a:t>
            </a:r>
          </a:p>
          <a:p>
            <a:pPr>
              <a:spcBef>
                <a:spcPts val="1800"/>
              </a:spcBef>
            </a:pPr>
            <a:r>
              <a:rPr lang="pt-PT" sz="2400" b="1" dirty="0" smtClean="0"/>
              <a:t>abençoado</a:t>
            </a:r>
            <a:r>
              <a:rPr lang="pt-PT" sz="2400" dirty="0" smtClean="0"/>
              <a:t>. PoS=Adj;TG=HUM;POL=1;ANOT=JALC</a:t>
            </a:r>
            <a:endParaRPr lang="pt-PT" sz="2400" dirty="0"/>
          </a:p>
          <a:p>
            <a:pPr>
              <a:spcBef>
                <a:spcPts val="1800"/>
              </a:spcBef>
            </a:pPr>
            <a:r>
              <a:rPr lang="pt-PT" sz="2400" b="1" dirty="0" smtClean="0"/>
              <a:t>atrevido</a:t>
            </a:r>
            <a:r>
              <a:rPr lang="pt-PT" sz="2400" dirty="0" smtClean="0"/>
              <a:t>, PoS=Adj;TG=HUM;POL=0;ANOT=MAN</a:t>
            </a:r>
          </a:p>
          <a:p>
            <a:pPr>
              <a:spcBef>
                <a:spcPts val="1800"/>
              </a:spcBef>
            </a:pPr>
            <a:r>
              <a:rPr lang="pt-PT" sz="2400" b="1" dirty="0" smtClean="0"/>
              <a:t>bem-educado</a:t>
            </a:r>
            <a:r>
              <a:rPr lang="pt-PT" sz="2400" dirty="0" smtClean="0"/>
              <a:t>.PoS=Adj;TG=HUM;POL=1;ANOT=MAN</a:t>
            </a:r>
            <a:endParaRPr lang="pt-PT" sz="2400" dirty="0"/>
          </a:p>
          <a:p>
            <a:pPr>
              <a:spcBef>
                <a:spcPts val="1800"/>
              </a:spcBef>
            </a:pPr>
            <a:r>
              <a:rPr lang="pt-PT" sz="2400" b="1" dirty="0" smtClean="0"/>
              <a:t>brega</a:t>
            </a:r>
            <a:r>
              <a:rPr lang="pt-PT" sz="2400" dirty="0" smtClean="0"/>
              <a:t>.PoS=Adj;TG=HUM;POL=-1;ANOT=JALC</a:t>
            </a:r>
          </a:p>
          <a:p>
            <a:pPr>
              <a:spcBef>
                <a:spcPts val="1800"/>
              </a:spcBef>
            </a:pPr>
            <a:r>
              <a:rPr lang="pt-PT" sz="2400" b="1" dirty="0" smtClean="0"/>
              <a:t>violento</a:t>
            </a:r>
            <a:r>
              <a:rPr lang="pt-PT" sz="2400" dirty="0" smtClean="0"/>
              <a:t>, PoS=Adj;TG=HUM;POL</a:t>
            </a:r>
            <a:r>
              <a:rPr lang="pt-PT" sz="2400" dirty="0"/>
              <a:t>=-</a:t>
            </a:r>
            <a:r>
              <a:rPr lang="pt-PT" sz="2400" dirty="0" smtClean="0"/>
              <a:t>1;ANOT=JALC</a:t>
            </a:r>
            <a:endParaRPr lang="pt-PT" sz="2400" dirty="0"/>
          </a:p>
        </p:txBody>
      </p:sp>
      <p:sp>
        <p:nvSpPr>
          <p:cNvPr id="5" name="Rectangle 4"/>
          <p:cNvSpPr/>
          <p:nvPr/>
        </p:nvSpPr>
        <p:spPr>
          <a:xfrm>
            <a:off x="0" y="6447118"/>
            <a:ext cx="8351912" cy="410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Bef>
                <a:spcPts val="1800"/>
              </a:spcBef>
            </a:pPr>
            <a:r>
              <a:rPr lang="en-US" dirty="0" smtClean="0">
                <a:ea typeface="Calibri"/>
                <a:cs typeface="Times New Roman"/>
              </a:rPr>
              <a:t>Recently made publicly available on: </a:t>
            </a:r>
            <a:r>
              <a:rPr lang="pt-PT" dirty="0" smtClean="0">
                <a:ea typeface="Calibri"/>
                <a:cs typeface="Times New Roman"/>
                <a:hlinkClick r:id="rId3"/>
              </a:rPr>
              <a:t>http://xldb.fc.ul.pt/wiki/SentiLex-PT01</a:t>
            </a:r>
            <a:endParaRPr lang="en-US" dirty="0" smtClean="0">
              <a:ea typeface="Calibri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>
              <a:defRPr/>
            </a:pPr>
            <a:r>
              <a:rPr lang="pt-PT" dirty="0" smtClean="0"/>
              <a:t>SentiLex-flex-PT01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ACC2812-D79E-4462-A31D-6DF69F067A67}" type="slidenum">
              <a:rPr lang="en-US"/>
              <a:pPr>
                <a:defRPr/>
              </a:pPr>
              <a:t>9</a:t>
            </a:fld>
            <a:endParaRPr lang="en-US"/>
          </a:p>
        </p:txBody>
      </p:sp>
      <p:sp>
        <p:nvSpPr>
          <p:cNvPr id="35844" name="TextBox 4"/>
          <p:cNvSpPr txBox="1">
            <a:spLocks noChangeArrowheads="1"/>
          </p:cNvSpPr>
          <p:nvPr/>
        </p:nvSpPr>
        <p:spPr bwMode="auto">
          <a:xfrm>
            <a:off x="251520" y="1484784"/>
            <a:ext cx="8064896" cy="47089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ts val="1800"/>
              </a:spcBef>
            </a:pPr>
            <a:r>
              <a:rPr lang="en-US" sz="2400" b="1" dirty="0" smtClean="0">
                <a:solidFill>
                  <a:srgbClr val="C00000"/>
                </a:solidFill>
                <a:ea typeface="Calibri"/>
                <a:cs typeface="Times New Roman"/>
              </a:rPr>
              <a:t>25,406 inflected forms </a:t>
            </a:r>
          </a:p>
          <a:p>
            <a:pPr>
              <a:spcBef>
                <a:spcPts val="600"/>
              </a:spcBef>
            </a:pPr>
            <a:r>
              <a:rPr lang="pt-PT" b="1" dirty="0" smtClean="0"/>
              <a:t>abatida</a:t>
            </a:r>
            <a:r>
              <a:rPr lang="pt-PT" dirty="0" smtClean="0"/>
              <a:t>,abatido.PoS=Adj;GN=fs;TG=HUM;POL=-1;ANOT=MAN</a:t>
            </a:r>
          </a:p>
          <a:p>
            <a:pPr>
              <a:spcBef>
                <a:spcPts val="600"/>
              </a:spcBef>
            </a:pPr>
            <a:r>
              <a:rPr lang="pt-PT" b="1" dirty="0" smtClean="0"/>
              <a:t>abatidas</a:t>
            </a:r>
            <a:r>
              <a:rPr lang="pt-PT" dirty="0" smtClean="0"/>
              <a:t>,abatido.PoS=Adj;GN=fp;TG=HUM;POL=-1;ANOT=MAN</a:t>
            </a:r>
          </a:p>
          <a:p>
            <a:pPr>
              <a:spcBef>
                <a:spcPts val="600"/>
              </a:spcBef>
            </a:pPr>
            <a:r>
              <a:rPr lang="pt-PT" b="1" dirty="0" smtClean="0"/>
              <a:t>abatido</a:t>
            </a:r>
            <a:r>
              <a:rPr lang="pt-PT" dirty="0" smtClean="0"/>
              <a:t>,abatido.PoS=Adj;GN=ms;TG=HUM;POL=-1;ANOT=MAN</a:t>
            </a:r>
          </a:p>
          <a:p>
            <a:pPr>
              <a:spcBef>
                <a:spcPts val="600"/>
              </a:spcBef>
            </a:pPr>
            <a:r>
              <a:rPr lang="pt-PT" b="1" dirty="0" smtClean="0"/>
              <a:t>abatidos</a:t>
            </a:r>
            <a:r>
              <a:rPr lang="pt-PT" dirty="0" smtClean="0"/>
              <a:t>,abatido.PoS=Adj;GN=mp;TG=HUM;POL=-1;ANOT=MAN</a:t>
            </a:r>
          </a:p>
          <a:p>
            <a:pPr>
              <a:spcBef>
                <a:spcPts val="600"/>
              </a:spcBef>
            </a:pPr>
            <a:r>
              <a:rPr lang="pt-PT" b="1" dirty="0" smtClean="0"/>
              <a:t>bem-educada</a:t>
            </a:r>
            <a:r>
              <a:rPr lang="pt-PT" dirty="0" smtClean="0"/>
              <a:t>,bem-educado.PoS=Adj;GN=fs;TG=HUM;POL=1;ANOT=MAN</a:t>
            </a:r>
          </a:p>
          <a:p>
            <a:pPr>
              <a:spcBef>
                <a:spcPts val="600"/>
              </a:spcBef>
            </a:pPr>
            <a:r>
              <a:rPr lang="pt-PT" b="1" dirty="0" smtClean="0"/>
              <a:t>bem-educadas</a:t>
            </a:r>
            <a:r>
              <a:rPr lang="pt-PT" dirty="0" smtClean="0"/>
              <a:t>,bem-educado.PoS=Adj;GN=fp;TG=HUM;POL=1;ANOT=MAN</a:t>
            </a:r>
            <a:endParaRPr lang="pt-PT" b="1" dirty="0" smtClean="0"/>
          </a:p>
          <a:p>
            <a:pPr>
              <a:spcBef>
                <a:spcPts val="600"/>
              </a:spcBef>
            </a:pPr>
            <a:r>
              <a:rPr lang="pt-PT" b="1" dirty="0" smtClean="0"/>
              <a:t>bem-educado</a:t>
            </a:r>
            <a:r>
              <a:rPr lang="pt-PT" dirty="0" smtClean="0"/>
              <a:t>,bem-educado.PoS=Adj;GN=ms;TG=HUM;POL=1;ANOT=MAN</a:t>
            </a:r>
          </a:p>
          <a:p>
            <a:pPr>
              <a:spcBef>
                <a:spcPts val="600"/>
              </a:spcBef>
            </a:pPr>
            <a:r>
              <a:rPr lang="pt-PT" b="1" dirty="0" smtClean="0"/>
              <a:t>bem-educados</a:t>
            </a:r>
            <a:r>
              <a:rPr lang="pt-PT" dirty="0" smtClean="0"/>
              <a:t>,bem-educado.PoS=Adj;GN=mp;TG=HUM;POL=1;ANOT=MAN</a:t>
            </a:r>
          </a:p>
          <a:p>
            <a:pPr>
              <a:spcBef>
                <a:spcPts val="600"/>
              </a:spcBef>
            </a:pPr>
            <a:r>
              <a:rPr lang="pt-PT" b="1" dirty="0" smtClean="0"/>
              <a:t>brega</a:t>
            </a:r>
            <a:r>
              <a:rPr lang="pt-PT" dirty="0" smtClean="0"/>
              <a:t>,brega.PoS=Adj;GN=fs;TG=HUM;POL=-1;ANOT=JALC</a:t>
            </a:r>
          </a:p>
          <a:p>
            <a:pPr>
              <a:spcBef>
                <a:spcPts val="600"/>
              </a:spcBef>
            </a:pPr>
            <a:r>
              <a:rPr lang="pt-PT" b="1" dirty="0" smtClean="0"/>
              <a:t>brega</a:t>
            </a:r>
            <a:r>
              <a:rPr lang="pt-PT" dirty="0" smtClean="0"/>
              <a:t>,brega.PoS=Adj;GN=ms;TG=HUM;POL=-1;ANOT=JALC</a:t>
            </a:r>
          </a:p>
          <a:p>
            <a:pPr>
              <a:spcBef>
                <a:spcPts val="600"/>
              </a:spcBef>
            </a:pPr>
            <a:r>
              <a:rPr lang="pt-PT" b="1" dirty="0" smtClean="0"/>
              <a:t>bregas</a:t>
            </a:r>
            <a:r>
              <a:rPr lang="pt-PT" dirty="0" smtClean="0"/>
              <a:t>,brega.PoS=Adj;GN=mp;TG=HUM;POL=-1;ANOT=JALC</a:t>
            </a:r>
          </a:p>
          <a:p>
            <a:pPr>
              <a:spcBef>
                <a:spcPts val="600"/>
              </a:spcBef>
            </a:pPr>
            <a:r>
              <a:rPr lang="pt-PT" b="1" dirty="0" smtClean="0"/>
              <a:t>bregas</a:t>
            </a:r>
            <a:r>
              <a:rPr lang="pt-PT" dirty="0" smtClean="0"/>
              <a:t>,brega.PoS=Adj;GN=fp;TG=HUM;POL=-1;ANOT=JALC</a:t>
            </a:r>
          </a:p>
        </p:txBody>
      </p:sp>
      <p:sp>
        <p:nvSpPr>
          <p:cNvPr id="5" name="Rectangle 4"/>
          <p:cNvSpPr/>
          <p:nvPr/>
        </p:nvSpPr>
        <p:spPr>
          <a:xfrm>
            <a:off x="0" y="6447118"/>
            <a:ext cx="8351912" cy="410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Bef>
                <a:spcPts val="1800"/>
              </a:spcBef>
            </a:pPr>
            <a:r>
              <a:rPr lang="en-US" dirty="0" smtClean="0">
                <a:ea typeface="Calibri"/>
                <a:cs typeface="Times New Roman"/>
              </a:rPr>
              <a:t>Recently made publicly available on: </a:t>
            </a:r>
            <a:r>
              <a:rPr lang="pt-PT" dirty="0" smtClean="0">
                <a:ea typeface="Calibri"/>
                <a:cs typeface="Times New Roman"/>
                <a:hlinkClick r:id="rId3"/>
              </a:rPr>
              <a:t>http://xldb.fc.ul.pt/wiki/SentiLex-PT01</a:t>
            </a:r>
            <a:endParaRPr lang="en-US" dirty="0" smtClean="0">
              <a:ea typeface="Calibri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6749</TotalTime>
  <Words>1160</Words>
  <Application>Microsoft Macintosh PowerPoint</Application>
  <PresentationFormat>On-screen Show (4:3)</PresentationFormat>
  <Paragraphs>118</Paragraphs>
  <Slides>15</Slides>
  <Notes>15</Notes>
  <HiddenSlides>1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Office Theme</vt:lpstr>
      <vt:lpstr>REACTION Workshop 2011.01.06 Task 1 – Progress Report &amp; Plans Lisbon, PT and Austin, TX</vt:lpstr>
      <vt:lpstr>Grants (paid by Reaction)</vt:lpstr>
      <vt:lpstr>Mining resources</vt:lpstr>
      <vt:lpstr>Mining resources</vt:lpstr>
      <vt:lpstr>POWER</vt:lpstr>
      <vt:lpstr>POWER</vt:lpstr>
      <vt:lpstr>SentiLex-PT01</vt:lpstr>
      <vt:lpstr>SentiLex-lem-PT01</vt:lpstr>
      <vt:lpstr>SentiLex-flex-PT01</vt:lpstr>
      <vt:lpstr>SentiCorpus-PT09</vt:lpstr>
      <vt:lpstr>SentiCorpus-PT09</vt:lpstr>
      <vt:lpstr>Slide 12</vt:lpstr>
      <vt:lpstr>Main findings</vt:lpstr>
      <vt:lpstr>Next steps</vt:lpstr>
      <vt:lpstr>Next steps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REACTION Retrieval, Extraction, and Aggregation Computing Technology for Integrating and Organizing News</dc:title>
  <dc:creator>hp</dc:creator>
  <cp:lastModifiedBy>Mário J. Silva</cp:lastModifiedBy>
  <cp:revision>148</cp:revision>
  <dcterms:created xsi:type="dcterms:W3CDTF">2011-01-09T14:08:55Z</dcterms:created>
  <dcterms:modified xsi:type="dcterms:W3CDTF">2011-01-09T14:14:27Z</dcterms:modified>
</cp:coreProperties>
</file>